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9" Type="http://schemas.openxmlformats.org/officeDocument/2006/relationships/slideLayout" Target="../slideLayouts/slideLayout1.xml"/><Relationship Id="rId10"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7" Type="http://schemas.openxmlformats.org/officeDocument/2006/relationships/slideLayout" Target="../slideLayouts/slideLayout1.xml"/><Relationship Id="rId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4-1.png"/><Relationship Id="rId2" Type="http://schemas.openxmlformats.org/officeDocument/2006/relationships/image" Target="../media/image-24-2.pn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6" Type="http://schemas.openxmlformats.org/officeDocument/2006/relationships/slideLayout" Target="../slideLayouts/slideLayout1.xml"/><Relationship Id="rId7"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6-1.png"/><Relationship Id="rId2" Type="http://schemas.openxmlformats.org/officeDocument/2006/relationships/image" Target="../media/image-26-2.png"/><Relationship Id="rId4" Type="http://schemas.openxmlformats.org/officeDocument/2006/relationships/slideLayout" Target="../slideLayouts/slideLayout1.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7-1.png"/><Relationship Id="rId2" Type="http://schemas.openxmlformats.org/officeDocument/2006/relationships/image" Target="../media/image-27-2.png"/><Relationship Id="rId4" Type="http://schemas.openxmlformats.org/officeDocument/2006/relationships/slideLayout" Target="../slideLayouts/slideLayout1.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8-1.png"/><Relationship Id="rId2" Type="http://schemas.openxmlformats.org/officeDocument/2006/relationships/image" Target="../media/image-28-2.pn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5" Type="http://schemas.openxmlformats.org/officeDocument/2006/relationships/slideLayout" Target="../slideLayouts/slideLayout1.xml"/><Relationship Id="rId6"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hyperlink" Target="https://ieeexplore.ieee.org/document/9012536" TargetMode="External"/><Relationship Id="rId3" Type="http://schemas.openxmlformats.org/officeDocument/2006/relationships/hyperlink" Target="https://ieeexplore.ieee.org/document/9609738" TargetMode="External"/><Relationship Id="rId5" Type="http://schemas.openxmlformats.org/officeDocument/2006/relationships/hyperlink" Target="https://gamma.app" TargetMode="External"/><Relationship Id="rId1" Type="http://schemas.openxmlformats.org/officeDocument/2006/relationships/image" Target="../media/image-30-1.png"/><Relationship Id="rId4" Type="http://schemas.openxmlformats.org/officeDocument/2006/relationships/image" Target="../media/image-30-2.png"/><Relationship Id="rId6" Type="http://schemas.openxmlformats.org/officeDocument/2006/relationships/slideLayout" Target="../slideLayouts/slideLayout1.xml"/><Relationship Id="rId7"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4701064" y="1435298"/>
            <a:ext cx="5228153" cy="653415"/>
          </a:xfrm>
          <a:prstGeom prst="rect">
            <a:avLst/>
          </a:prstGeom>
          <a:noFill/>
          <a:ln/>
        </p:spPr>
        <p:txBody>
          <a:bodyPr wrap="none" rtlCol="0" anchor="t"/>
          <a:lstStyle/>
          <a:p>
            <a:pPr algn="ctr" indent="0" marL="0">
              <a:lnSpc>
                <a:spcPts val="5146"/>
              </a:lnSpc>
              <a:buNone/>
            </a:pPr>
            <a:r>
              <a:rPr lang="en-US" sz="4117" b="1" u="sng" dirty="0">
                <a:solidFill>
                  <a:srgbClr val="00002E"/>
                </a:solidFill>
                <a:latin typeface="Nunito" pitchFamily="34" charset="0"/>
                <a:ea typeface="Nunito" pitchFamily="34" charset="-122"/>
                <a:cs typeface="Nunito" pitchFamily="34" charset="-120"/>
              </a:rPr>
              <a:t>DATA ENCRYPTION</a:t>
            </a:r>
            <a:endParaRPr lang="en-US" sz="4117" dirty="0"/>
          </a:p>
        </p:txBody>
      </p:sp>
      <p:sp>
        <p:nvSpPr>
          <p:cNvPr id="5" name="Text 2"/>
          <p:cNvSpPr/>
          <p:nvPr/>
        </p:nvSpPr>
        <p:spPr>
          <a:xfrm>
            <a:off x="2348389" y="2421969"/>
            <a:ext cx="3136821"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 </a:t>
            </a:r>
            <a:endParaRPr lang="en-US" sz="2470" dirty="0"/>
          </a:p>
        </p:txBody>
      </p:sp>
      <p:sp>
        <p:nvSpPr>
          <p:cNvPr id="6" name="Text 3"/>
          <p:cNvSpPr/>
          <p:nvPr/>
        </p:nvSpPr>
        <p:spPr>
          <a:xfrm>
            <a:off x="2348389" y="3369469"/>
            <a:ext cx="5055751"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TEAM MEMBERS  :   A.PRANUSHA</a:t>
            </a:r>
            <a:endParaRPr lang="en-US" sz="2470" dirty="0"/>
          </a:p>
        </p:txBody>
      </p:sp>
      <p:sp>
        <p:nvSpPr>
          <p:cNvPr id="7" name="Text 4"/>
          <p:cNvSpPr/>
          <p:nvPr/>
        </p:nvSpPr>
        <p:spPr>
          <a:xfrm>
            <a:off x="2348389" y="3983712"/>
            <a:ext cx="5142667"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                                     D.MADHU SRI</a:t>
            </a:r>
            <a:endParaRPr lang="en-US" sz="2470" dirty="0"/>
          </a:p>
        </p:txBody>
      </p:sp>
      <p:sp>
        <p:nvSpPr>
          <p:cNvPr id="8" name="Text 5"/>
          <p:cNvSpPr/>
          <p:nvPr/>
        </p:nvSpPr>
        <p:spPr>
          <a:xfrm>
            <a:off x="2348389" y="4597956"/>
            <a:ext cx="4488180"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                                     O.SREEJA</a:t>
            </a:r>
            <a:endParaRPr lang="en-US" sz="2470" dirty="0"/>
          </a:p>
        </p:txBody>
      </p:sp>
      <p:pic>
        <p:nvPicPr>
          <p:cNvPr id="9" name="Image 1" descr="preencoded.png">    </p:cNvPr>
          <p:cNvPicPr>
            <a:picLocks noChangeAspect="1"/>
          </p:cNvPicPr>
          <p:nvPr/>
        </p:nvPicPr>
        <p:blipFill>
          <a:blip r:embed="rId2"/>
          <a:stretch>
            <a:fillRect/>
          </a:stretch>
        </p:blipFill>
        <p:spPr>
          <a:xfrm>
            <a:off x="9060299" y="3397210"/>
            <a:ext cx="3229094" cy="2421731"/>
          </a:xfrm>
          <a:prstGeom prst="rect">
            <a:avLst/>
          </a:prstGeom>
        </p:spPr>
      </p:pic>
      <p:sp>
        <p:nvSpPr>
          <p:cNvPr id="10" name="Text 6"/>
          <p:cNvSpPr/>
          <p:nvPr/>
        </p:nvSpPr>
        <p:spPr>
          <a:xfrm>
            <a:off x="2348389" y="6402110"/>
            <a:ext cx="4245412"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GUIDE :  I.GOVARDHAN RAO</a:t>
            </a:r>
            <a:endParaRPr lang="en-US" sz="247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943463" y="539353"/>
            <a:ext cx="5460444" cy="575191"/>
          </a:xfrm>
          <a:prstGeom prst="rect">
            <a:avLst/>
          </a:prstGeom>
          <a:noFill/>
          <a:ln/>
        </p:spPr>
        <p:txBody>
          <a:bodyPr wrap="none" rtlCol="0" anchor="t"/>
          <a:lstStyle/>
          <a:p>
            <a:pPr indent="0" marL="0">
              <a:lnSpc>
                <a:spcPts val="4529"/>
              </a:lnSpc>
              <a:buNone/>
            </a:pPr>
            <a:r>
              <a:rPr lang="en-US" sz="3624" b="1" dirty="0">
                <a:solidFill>
                  <a:srgbClr val="00002E"/>
                </a:solidFill>
                <a:latin typeface="Nunito" pitchFamily="34" charset="0"/>
                <a:ea typeface="Nunito" pitchFamily="34" charset="-122"/>
                <a:cs typeface="Nunito" pitchFamily="34" charset="-120"/>
              </a:rPr>
              <a:t>Verification by decryption:</a:t>
            </a:r>
            <a:endParaRPr lang="en-US" sz="3624" dirty="0"/>
          </a:p>
        </p:txBody>
      </p:sp>
      <p:sp>
        <p:nvSpPr>
          <p:cNvPr id="5" name="Text 2"/>
          <p:cNvSpPr/>
          <p:nvPr/>
        </p:nvSpPr>
        <p:spPr>
          <a:xfrm>
            <a:off x="2943463" y="1505664"/>
            <a:ext cx="8743474" cy="293370"/>
          </a:xfrm>
          <a:prstGeom prst="rect">
            <a:avLst/>
          </a:prstGeom>
          <a:noFill/>
          <a:ln/>
        </p:spPr>
        <p:txBody>
          <a:bodyPr wrap="none" rtlCol="0" anchor="t"/>
          <a:lstStyle/>
          <a:p>
            <a:pPr indent="0" marL="0">
              <a:lnSpc>
                <a:spcPts val="2310"/>
              </a:lnSpc>
              <a:buNone/>
            </a:pPr>
            <a:r>
              <a:rPr lang="en-US" sz="1540" dirty="0">
                <a:solidFill>
                  <a:srgbClr val="00002E"/>
                </a:solidFill>
                <a:latin typeface="PT Sans" pitchFamily="34" charset="0"/>
                <a:ea typeface="PT Sans" pitchFamily="34" charset="-122"/>
                <a:cs typeface="PT Sans" pitchFamily="34" charset="-120"/>
              </a:rPr>
              <a:t>To verify, decrypt the ciphertext C back to the plaintext P using the reverse process:</a:t>
            </a:r>
            <a:endParaRPr lang="en-US" sz="1540" dirty="0"/>
          </a:p>
        </p:txBody>
      </p:sp>
      <p:sp>
        <p:nvSpPr>
          <p:cNvPr id="6" name="Shape 3"/>
          <p:cNvSpPr/>
          <p:nvPr/>
        </p:nvSpPr>
        <p:spPr>
          <a:xfrm>
            <a:off x="3224570" y="2018943"/>
            <a:ext cx="24408" cy="4864537"/>
          </a:xfrm>
          <a:prstGeom prst="rect">
            <a:avLst/>
          </a:prstGeom>
          <a:solidFill>
            <a:srgbClr val="DFDFEB"/>
          </a:solidFill>
          <a:ln/>
        </p:spPr>
      </p:sp>
      <p:sp>
        <p:nvSpPr>
          <p:cNvPr id="7" name="Shape 4"/>
          <p:cNvSpPr/>
          <p:nvPr/>
        </p:nvSpPr>
        <p:spPr>
          <a:xfrm>
            <a:off x="3456682" y="2446556"/>
            <a:ext cx="684490" cy="24408"/>
          </a:xfrm>
          <a:prstGeom prst="rect">
            <a:avLst/>
          </a:prstGeom>
          <a:solidFill>
            <a:srgbClr val="2D4DF2"/>
          </a:solidFill>
          <a:ln/>
        </p:spPr>
      </p:sp>
      <p:sp>
        <p:nvSpPr>
          <p:cNvPr id="8" name="Shape 5"/>
          <p:cNvSpPr/>
          <p:nvPr/>
        </p:nvSpPr>
        <p:spPr>
          <a:xfrm>
            <a:off x="3016746" y="2238851"/>
            <a:ext cx="439936" cy="439936"/>
          </a:xfrm>
          <a:prstGeom prst="roundRect">
            <a:avLst>
              <a:gd name="adj" fmla="val 80021"/>
            </a:avLst>
          </a:prstGeom>
          <a:solidFill>
            <a:srgbClr val="F3F3FF"/>
          </a:solidFill>
          <a:ln w="22860">
            <a:solidFill>
              <a:srgbClr val="00002E"/>
            </a:solidFill>
            <a:prstDash val="solid"/>
          </a:ln>
        </p:spPr>
      </p:sp>
      <p:sp>
        <p:nvSpPr>
          <p:cNvPr id="9" name="Text 6"/>
          <p:cNvSpPr/>
          <p:nvPr/>
        </p:nvSpPr>
        <p:spPr>
          <a:xfrm>
            <a:off x="3153906" y="2320766"/>
            <a:ext cx="165616" cy="276106"/>
          </a:xfrm>
          <a:prstGeom prst="rect">
            <a:avLst/>
          </a:prstGeom>
          <a:noFill/>
          <a:ln/>
        </p:spPr>
        <p:txBody>
          <a:bodyPr wrap="none" rtlCol="0" anchor="t"/>
          <a:lstStyle/>
          <a:p>
            <a:pPr algn="ctr" indent="0" marL="0">
              <a:lnSpc>
                <a:spcPts val="2174"/>
              </a:lnSpc>
              <a:buNone/>
            </a:pPr>
            <a:r>
              <a:rPr lang="en-US" sz="2174" b="1" dirty="0">
                <a:solidFill>
                  <a:srgbClr val="2D4DF2"/>
                </a:solidFill>
                <a:latin typeface="Nunito" pitchFamily="34" charset="0"/>
                <a:ea typeface="Nunito" pitchFamily="34" charset="-122"/>
                <a:cs typeface="Nunito" pitchFamily="34" charset="-120"/>
              </a:rPr>
              <a:t>1</a:t>
            </a:r>
            <a:endParaRPr lang="en-US" sz="2174" dirty="0"/>
          </a:p>
        </p:txBody>
      </p:sp>
      <p:sp>
        <p:nvSpPr>
          <p:cNvPr id="10" name="Text 7"/>
          <p:cNvSpPr/>
          <p:nvPr/>
        </p:nvSpPr>
        <p:spPr>
          <a:xfrm>
            <a:off x="4312325" y="2214443"/>
            <a:ext cx="7374612" cy="293370"/>
          </a:xfrm>
          <a:prstGeom prst="rect">
            <a:avLst/>
          </a:prstGeom>
          <a:noFill/>
          <a:ln/>
        </p:spPr>
        <p:txBody>
          <a:bodyPr wrap="none" rtlCol="0" anchor="t"/>
          <a:lstStyle/>
          <a:p>
            <a:pPr algn="l" indent="0" marL="0">
              <a:lnSpc>
                <a:spcPts val="2310"/>
              </a:lnSpc>
              <a:buNone/>
            </a:pPr>
            <a:r>
              <a:rPr lang="en-US" sz="1540" b="1" dirty="0">
                <a:solidFill>
                  <a:srgbClr val="00002E"/>
                </a:solidFill>
                <a:latin typeface="PT Sans" pitchFamily="34" charset="0"/>
                <a:ea typeface="PT Sans" pitchFamily="34" charset="-122"/>
                <a:cs typeface="PT Sans" pitchFamily="34" charset="-120"/>
              </a:rPr>
              <a:t>First Decryption (K3​):</a:t>
            </a:r>
            <a:pPr algn="l" indent="0" marL="0">
              <a:lnSpc>
                <a:spcPts val="2310"/>
              </a:lnSpc>
              <a:buNone/>
            </a:pPr>
            <a:r>
              <a:rPr lang="en-US" sz="1540" dirty="0">
                <a:solidFill>
                  <a:srgbClr val="00002E"/>
                </a:solidFill>
                <a:latin typeface="PT Sans" pitchFamily="34" charset="0"/>
                <a:ea typeface="PT Sans" pitchFamily="34" charset="-122"/>
                <a:cs typeface="PT Sans" pitchFamily="34" charset="-120"/>
              </a:rPr>
              <a:t> </a:t>
            </a:r>
            <a:endParaRPr lang="en-US" sz="1540" dirty="0"/>
          </a:p>
        </p:txBody>
      </p:sp>
      <p:sp>
        <p:nvSpPr>
          <p:cNvPr id="11" name="Text 8"/>
          <p:cNvSpPr/>
          <p:nvPr/>
        </p:nvSpPr>
        <p:spPr>
          <a:xfrm>
            <a:off x="4625221" y="2625090"/>
            <a:ext cx="7061716" cy="293370"/>
          </a:xfrm>
          <a:prstGeom prst="rect">
            <a:avLst/>
          </a:prstGeom>
          <a:noFill/>
          <a:ln/>
        </p:spPr>
        <p:txBody>
          <a:bodyPr wrap="none" rtlCol="0" anchor="t"/>
          <a:lstStyle/>
          <a:p>
            <a:pPr algn="l" marL="342900" indent="-342900">
              <a:lnSpc>
                <a:spcPts val="2310"/>
              </a:lnSpc>
              <a:buSzPct val="100000"/>
              <a:buChar char="•"/>
            </a:pPr>
            <a:r>
              <a:rPr lang="en-US" sz="1540" dirty="0">
                <a:solidFill>
                  <a:srgbClr val="00002E"/>
                </a:solidFill>
                <a:latin typeface="PT Sans" pitchFamily="34" charset="0"/>
                <a:ea typeface="PT Sans" pitchFamily="34" charset="-122"/>
                <a:cs typeface="PT Sans" pitchFamily="34" charset="-120"/>
              </a:rPr>
              <a:t>C2′=DK3(C)</a:t>
            </a:r>
            <a:endParaRPr lang="en-US" sz="1540" dirty="0"/>
          </a:p>
        </p:txBody>
      </p:sp>
      <p:sp>
        <p:nvSpPr>
          <p:cNvPr id="12" name="Text 9"/>
          <p:cNvSpPr/>
          <p:nvPr/>
        </p:nvSpPr>
        <p:spPr>
          <a:xfrm>
            <a:off x="4625221" y="2986802"/>
            <a:ext cx="7061716" cy="293370"/>
          </a:xfrm>
          <a:prstGeom prst="rect">
            <a:avLst/>
          </a:prstGeom>
          <a:noFill/>
          <a:ln/>
        </p:spPr>
        <p:txBody>
          <a:bodyPr wrap="none" rtlCol="0" anchor="t"/>
          <a:lstStyle/>
          <a:p>
            <a:pPr algn="l" marL="342900" indent="-342900">
              <a:lnSpc>
                <a:spcPts val="2310"/>
              </a:lnSpc>
              <a:buSzPct val="100000"/>
              <a:buChar char="•"/>
            </a:pPr>
            <a:r>
              <a:rPr lang="en-US" sz="1540" dirty="0">
                <a:solidFill>
                  <a:srgbClr val="00002E"/>
                </a:solidFill>
                <a:latin typeface="PT Sans" pitchFamily="34" charset="0"/>
                <a:ea typeface="PT Sans" pitchFamily="34" charset="-122"/>
                <a:cs typeface="PT Sans" pitchFamily="34" charset="-120"/>
              </a:rPr>
              <a:t>C2′=0x29C3505F571420F6</a:t>
            </a:r>
            <a:endParaRPr lang="en-US" sz="1540" dirty="0"/>
          </a:p>
        </p:txBody>
      </p:sp>
      <p:sp>
        <p:nvSpPr>
          <p:cNvPr id="13" name="Shape 10"/>
          <p:cNvSpPr/>
          <p:nvPr/>
        </p:nvSpPr>
        <p:spPr>
          <a:xfrm>
            <a:off x="3456682" y="4098786"/>
            <a:ext cx="684490" cy="24408"/>
          </a:xfrm>
          <a:prstGeom prst="rect">
            <a:avLst/>
          </a:prstGeom>
          <a:solidFill>
            <a:srgbClr val="015F98"/>
          </a:solidFill>
          <a:ln/>
        </p:spPr>
      </p:sp>
      <p:sp>
        <p:nvSpPr>
          <p:cNvPr id="14" name="Shape 11"/>
          <p:cNvSpPr/>
          <p:nvPr/>
        </p:nvSpPr>
        <p:spPr>
          <a:xfrm>
            <a:off x="3016746" y="3891082"/>
            <a:ext cx="439936" cy="439936"/>
          </a:xfrm>
          <a:prstGeom prst="roundRect">
            <a:avLst>
              <a:gd name="adj" fmla="val 80021"/>
            </a:avLst>
          </a:prstGeom>
          <a:solidFill>
            <a:srgbClr val="F3F3FF"/>
          </a:solidFill>
          <a:ln w="22860">
            <a:solidFill>
              <a:srgbClr val="00002E"/>
            </a:solidFill>
            <a:prstDash val="solid"/>
          </a:ln>
        </p:spPr>
      </p:sp>
      <p:sp>
        <p:nvSpPr>
          <p:cNvPr id="15" name="Text 12"/>
          <p:cNvSpPr/>
          <p:nvPr/>
        </p:nvSpPr>
        <p:spPr>
          <a:xfrm>
            <a:off x="3153906" y="3972997"/>
            <a:ext cx="165616" cy="276106"/>
          </a:xfrm>
          <a:prstGeom prst="rect">
            <a:avLst/>
          </a:prstGeom>
          <a:noFill/>
          <a:ln/>
        </p:spPr>
        <p:txBody>
          <a:bodyPr wrap="none" rtlCol="0" anchor="t"/>
          <a:lstStyle/>
          <a:p>
            <a:pPr algn="ctr" indent="0" marL="0">
              <a:lnSpc>
                <a:spcPts val="2174"/>
              </a:lnSpc>
              <a:buNone/>
            </a:pPr>
            <a:r>
              <a:rPr lang="en-US" sz="2174" b="1" dirty="0">
                <a:solidFill>
                  <a:srgbClr val="015F98"/>
                </a:solidFill>
                <a:latin typeface="Nunito" pitchFamily="34" charset="0"/>
                <a:ea typeface="Nunito" pitchFamily="34" charset="-122"/>
                <a:cs typeface="Nunito" pitchFamily="34" charset="-120"/>
              </a:rPr>
              <a:t>2</a:t>
            </a:r>
            <a:endParaRPr lang="en-US" sz="2174" dirty="0"/>
          </a:p>
        </p:txBody>
      </p:sp>
      <p:sp>
        <p:nvSpPr>
          <p:cNvPr id="16" name="Text 13"/>
          <p:cNvSpPr/>
          <p:nvPr/>
        </p:nvSpPr>
        <p:spPr>
          <a:xfrm>
            <a:off x="4312325" y="3866674"/>
            <a:ext cx="3736419" cy="345043"/>
          </a:xfrm>
          <a:prstGeom prst="rect">
            <a:avLst/>
          </a:prstGeom>
          <a:noFill/>
          <a:ln/>
        </p:spPr>
        <p:txBody>
          <a:bodyPr wrap="none" rtlCol="0" anchor="t"/>
          <a:lstStyle/>
          <a:p>
            <a:pPr algn="l" indent="0" marL="0">
              <a:lnSpc>
                <a:spcPts val="2718"/>
              </a:lnSpc>
              <a:buNone/>
            </a:pPr>
            <a:r>
              <a:rPr lang="en-US" sz="2174" b="1" dirty="0">
                <a:solidFill>
                  <a:srgbClr val="015F98"/>
                </a:solidFill>
                <a:latin typeface="Nunito" pitchFamily="34" charset="0"/>
                <a:ea typeface="Nunito" pitchFamily="34" charset="-122"/>
                <a:cs typeface="Nunito" pitchFamily="34" charset="-120"/>
              </a:rPr>
              <a:t>Second Encryption (with K2​):</a:t>
            </a:r>
            <a:endParaRPr lang="en-US" sz="2174" dirty="0"/>
          </a:p>
        </p:txBody>
      </p:sp>
      <p:sp>
        <p:nvSpPr>
          <p:cNvPr id="17" name="Text 14"/>
          <p:cNvSpPr/>
          <p:nvPr/>
        </p:nvSpPr>
        <p:spPr>
          <a:xfrm>
            <a:off x="4625221" y="4328993"/>
            <a:ext cx="7061716" cy="293370"/>
          </a:xfrm>
          <a:prstGeom prst="rect">
            <a:avLst/>
          </a:prstGeom>
          <a:noFill/>
          <a:ln/>
        </p:spPr>
        <p:txBody>
          <a:bodyPr wrap="none" rtlCol="0" anchor="t"/>
          <a:lstStyle/>
          <a:p>
            <a:pPr algn="l" marL="342900" indent="-342900">
              <a:lnSpc>
                <a:spcPts val="2310"/>
              </a:lnSpc>
              <a:buSzPct val="100000"/>
              <a:buChar char="•"/>
            </a:pPr>
            <a:r>
              <a:rPr lang="en-US" sz="1540" dirty="0">
                <a:solidFill>
                  <a:srgbClr val="00002E"/>
                </a:solidFill>
                <a:latin typeface="PT Sans" pitchFamily="34" charset="0"/>
                <a:ea typeface="PT Sans" pitchFamily="34" charset="-122"/>
                <a:cs typeface="PT Sans" pitchFamily="34" charset="-120"/>
              </a:rPr>
              <a:t>C1′=EK2(C2′)</a:t>
            </a:r>
            <a:endParaRPr lang="en-US" sz="1540" dirty="0"/>
          </a:p>
        </p:txBody>
      </p:sp>
      <p:sp>
        <p:nvSpPr>
          <p:cNvPr id="18" name="Text 15"/>
          <p:cNvSpPr/>
          <p:nvPr/>
        </p:nvSpPr>
        <p:spPr>
          <a:xfrm>
            <a:off x="4625221" y="4690705"/>
            <a:ext cx="7061716" cy="293370"/>
          </a:xfrm>
          <a:prstGeom prst="rect">
            <a:avLst/>
          </a:prstGeom>
          <a:noFill/>
          <a:ln/>
        </p:spPr>
        <p:txBody>
          <a:bodyPr wrap="none" rtlCol="0" anchor="t"/>
          <a:lstStyle/>
          <a:p>
            <a:pPr algn="l" marL="342900" indent="-342900">
              <a:lnSpc>
                <a:spcPts val="2310"/>
              </a:lnSpc>
              <a:buSzPct val="100000"/>
              <a:buChar char="•"/>
            </a:pPr>
            <a:r>
              <a:rPr lang="en-US" sz="1540" dirty="0">
                <a:solidFill>
                  <a:srgbClr val="00002E"/>
                </a:solidFill>
                <a:latin typeface="PT Sans" pitchFamily="34" charset="0"/>
                <a:ea typeface="PT Sans" pitchFamily="34" charset="-122"/>
                <a:cs typeface="PT Sans" pitchFamily="34" charset="-120"/>
              </a:rPr>
              <a:t> C1′=0x85E813540F0AB405</a:t>
            </a:r>
            <a:endParaRPr lang="en-US" sz="1540" dirty="0"/>
          </a:p>
        </p:txBody>
      </p:sp>
      <p:sp>
        <p:nvSpPr>
          <p:cNvPr id="19" name="Shape 16"/>
          <p:cNvSpPr/>
          <p:nvPr/>
        </p:nvSpPr>
        <p:spPr>
          <a:xfrm>
            <a:off x="3456682" y="5802690"/>
            <a:ext cx="684490" cy="24408"/>
          </a:xfrm>
          <a:prstGeom prst="rect">
            <a:avLst/>
          </a:prstGeom>
          <a:solidFill>
            <a:srgbClr val="AD1F96"/>
          </a:solidFill>
          <a:ln/>
        </p:spPr>
      </p:sp>
      <p:sp>
        <p:nvSpPr>
          <p:cNvPr id="20" name="Shape 17"/>
          <p:cNvSpPr/>
          <p:nvPr/>
        </p:nvSpPr>
        <p:spPr>
          <a:xfrm>
            <a:off x="3016746" y="5594985"/>
            <a:ext cx="439936" cy="439936"/>
          </a:xfrm>
          <a:prstGeom prst="roundRect">
            <a:avLst>
              <a:gd name="adj" fmla="val 80021"/>
            </a:avLst>
          </a:prstGeom>
          <a:solidFill>
            <a:srgbClr val="F3F3FF"/>
          </a:solidFill>
          <a:ln w="22860">
            <a:solidFill>
              <a:srgbClr val="00002E"/>
            </a:solidFill>
            <a:prstDash val="solid"/>
          </a:ln>
        </p:spPr>
      </p:sp>
      <p:sp>
        <p:nvSpPr>
          <p:cNvPr id="21" name="Text 18"/>
          <p:cNvSpPr/>
          <p:nvPr/>
        </p:nvSpPr>
        <p:spPr>
          <a:xfrm>
            <a:off x="3153906" y="5676900"/>
            <a:ext cx="165616" cy="276106"/>
          </a:xfrm>
          <a:prstGeom prst="rect">
            <a:avLst/>
          </a:prstGeom>
          <a:noFill/>
          <a:ln/>
        </p:spPr>
        <p:txBody>
          <a:bodyPr wrap="none" rtlCol="0" anchor="t"/>
          <a:lstStyle/>
          <a:p>
            <a:pPr algn="ctr" indent="0" marL="0">
              <a:lnSpc>
                <a:spcPts val="2174"/>
              </a:lnSpc>
              <a:buNone/>
            </a:pPr>
            <a:r>
              <a:rPr lang="en-US" sz="2174" b="1" dirty="0">
                <a:solidFill>
                  <a:srgbClr val="AD1F96"/>
                </a:solidFill>
                <a:latin typeface="Nunito" pitchFamily="34" charset="0"/>
                <a:ea typeface="Nunito" pitchFamily="34" charset="-122"/>
                <a:cs typeface="Nunito" pitchFamily="34" charset="-120"/>
              </a:rPr>
              <a:t>3</a:t>
            </a:r>
            <a:endParaRPr lang="en-US" sz="2174" dirty="0"/>
          </a:p>
        </p:txBody>
      </p:sp>
      <p:sp>
        <p:nvSpPr>
          <p:cNvPr id="22" name="Text 19"/>
          <p:cNvSpPr/>
          <p:nvPr/>
        </p:nvSpPr>
        <p:spPr>
          <a:xfrm>
            <a:off x="4312325" y="5570577"/>
            <a:ext cx="3522702" cy="345043"/>
          </a:xfrm>
          <a:prstGeom prst="rect">
            <a:avLst/>
          </a:prstGeom>
          <a:noFill/>
          <a:ln/>
        </p:spPr>
        <p:txBody>
          <a:bodyPr wrap="none" rtlCol="0" anchor="t"/>
          <a:lstStyle/>
          <a:p>
            <a:pPr algn="l" indent="0" marL="0">
              <a:lnSpc>
                <a:spcPts val="2718"/>
              </a:lnSpc>
              <a:buNone/>
            </a:pPr>
            <a:r>
              <a:rPr lang="en-US" sz="2174" b="1" dirty="0">
                <a:solidFill>
                  <a:srgbClr val="AD1F96"/>
                </a:solidFill>
                <a:latin typeface="Nunito" pitchFamily="34" charset="0"/>
                <a:ea typeface="Nunito" pitchFamily="34" charset="-122"/>
                <a:cs typeface="Nunito" pitchFamily="34" charset="-120"/>
              </a:rPr>
              <a:t>Third Decryption (with K1​):</a:t>
            </a:r>
            <a:endParaRPr lang="en-US" sz="2174" dirty="0"/>
          </a:p>
        </p:txBody>
      </p:sp>
      <p:sp>
        <p:nvSpPr>
          <p:cNvPr id="23" name="Text 20"/>
          <p:cNvSpPr/>
          <p:nvPr/>
        </p:nvSpPr>
        <p:spPr>
          <a:xfrm>
            <a:off x="4625221" y="6032897"/>
            <a:ext cx="7061716" cy="293370"/>
          </a:xfrm>
          <a:prstGeom prst="rect">
            <a:avLst/>
          </a:prstGeom>
          <a:noFill/>
          <a:ln/>
        </p:spPr>
        <p:txBody>
          <a:bodyPr wrap="none" rtlCol="0" anchor="t"/>
          <a:lstStyle/>
          <a:p>
            <a:pPr algn="l" marL="342900" indent="-342900">
              <a:lnSpc>
                <a:spcPts val="2310"/>
              </a:lnSpc>
              <a:buSzPct val="100000"/>
              <a:buChar char="•"/>
            </a:pPr>
            <a:r>
              <a:rPr lang="en-US" sz="1540" dirty="0">
                <a:solidFill>
                  <a:srgbClr val="00002E"/>
                </a:solidFill>
                <a:latin typeface="PT Sans" pitchFamily="34" charset="0"/>
                <a:ea typeface="PT Sans" pitchFamily="34" charset="-122"/>
                <a:cs typeface="PT Sans" pitchFamily="34" charset="-120"/>
              </a:rPr>
              <a:t> P′=DK1(C1′)</a:t>
            </a:r>
            <a:endParaRPr lang="en-US" sz="1540" dirty="0"/>
          </a:p>
        </p:txBody>
      </p:sp>
      <p:sp>
        <p:nvSpPr>
          <p:cNvPr id="24" name="Text 21"/>
          <p:cNvSpPr/>
          <p:nvPr/>
        </p:nvSpPr>
        <p:spPr>
          <a:xfrm>
            <a:off x="4625221" y="6394609"/>
            <a:ext cx="7061716" cy="293370"/>
          </a:xfrm>
          <a:prstGeom prst="rect">
            <a:avLst/>
          </a:prstGeom>
          <a:noFill/>
          <a:ln/>
        </p:spPr>
        <p:txBody>
          <a:bodyPr wrap="none" rtlCol="0" anchor="t"/>
          <a:lstStyle/>
          <a:p>
            <a:pPr algn="l" marL="342900" indent="-342900">
              <a:lnSpc>
                <a:spcPts val="2310"/>
              </a:lnSpc>
              <a:buSzPct val="100000"/>
              <a:buChar char="•"/>
            </a:pPr>
            <a:r>
              <a:rPr lang="en-US" sz="1540" dirty="0">
                <a:solidFill>
                  <a:srgbClr val="00002E"/>
                </a:solidFill>
                <a:latin typeface="PT Sans" pitchFamily="34" charset="0"/>
                <a:ea typeface="PT Sans" pitchFamily="34" charset="-122"/>
                <a:cs typeface="PT Sans" pitchFamily="34" charset="-120"/>
              </a:rPr>
              <a:t> P′=0x0123456789ABCDEF</a:t>
            </a:r>
            <a:endParaRPr lang="en-US" sz="1540" dirty="0"/>
          </a:p>
        </p:txBody>
      </p:sp>
      <p:sp>
        <p:nvSpPr>
          <p:cNvPr id="25" name="Text 22"/>
          <p:cNvSpPr/>
          <p:nvPr/>
        </p:nvSpPr>
        <p:spPr>
          <a:xfrm>
            <a:off x="2943463" y="7103388"/>
            <a:ext cx="8743474" cy="586740"/>
          </a:xfrm>
          <a:prstGeom prst="rect">
            <a:avLst/>
          </a:prstGeom>
          <a:noFill/>
          <a:ln/>
        </p:spPr>
        <p:txBody>
          <a:bodyPr wrap="square" rtlCol="0" anchor="t"/>
          <a:lstStyle/>
          <a:p>
            <a:pPr indent="0" marL="0">
              <a:lnSpc>
                <a:spcPts val="2310"/>
              </a:lnSpc>
              <a:buNone/>
            </a:pPr>
            <a:r>
              <a:rPr lang="en-US" sz="1540" dirty="0">
                <a:solidFill>
                  <a:srgbClr val="00002E"/>
                </a:solidFill>
                <a:latin typeface="PT Sans" pitchFamily="34" charset="0"/>
                <a:ea typeface="PT Sans" pitchFamily="34" charset="-122"/>
                <a:cs typeface="PT Sans" pitchFamily="34" charset="-120"/>
              </a:rPr>
              <a:t>The decrypted plaintext P′ matches the original plaintext P, verifying the correctness of the encryption and decryption process.</a:t>
            </a:r>
            <a:endParaRPr lang="en-US" sz="1540"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041321" y="2854881"/>
            <a:ext cx="5228153"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AES</a:t>
            </a:r>
            <a:endParaRPr lang="en-US" sz="4117" dirty="0"/>
          </a:p>
        </p:txBody>
      </p:sp>
      <p:sp>
        <p:nvSpPr>
          <p:cNvPr id="5" name="Text 2"/>
          <p:cNvSpPr/>
          <p:nvPr/>
        </p:nvSpPr>
        <p:spPr>
          <a:xfrm>
            <a:off x="1041321" y="3730466"/>
            <a:ext cx="6002774" cy="1666280"/>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AES (Advanced Encryption Standard) is a widely adopted symmetric-key cryptographic algorithm. It is a block cipher that operates on 128-bit data blocks, with key sizes of 128, 192, or 256 bits. AES is known for its high security, efficiency, and widespread use in various applications.</a:t>
            </a:r>
            <a:endParaRPr lang="en-US" sz="1750" dirty="0"/>
          </a:p>
        </p:txBody>
      </p:sp>
      <p:pic>
        <p:nvPicPr>
          <p:cNvPr id="6" name="Image 1" descr="preencoded.png">    </p:cNvPr>
          <p:cNvPicPr>
            <a:picLocks noChangeAspect="1"/>
          </p:cNvPicPr>
          <p:nvPr/>
        </p:nvPicPr>
        <p:blipFill>
          <a:blip r:embed="rId2"/>
          <a:stretch>
            <a:fillRect/>
          </a:stretch>
        </p:blipFill>
        <p:spPr>
          <a:xfrm>
            <a:off x="7593687" y="2364938"/>
            <a:ext cx="6002774" cy="3499604"/>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955834"/>
            <a:ext cx="5228153"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AES Algorithm:</a:t>
            </a:r>
            <a:endParaRPr lang="en-US" sz="4117" dirty="0"/>
          </a:p>
        </p:txBody>
      </p:sp>
      <p:sp>
        <p:nvSpPr>
          <p:cNvPr id="5" name="Text 2"/>
          <p:cNvSpPr/>
          <p:nvPr/>
        </p:nvSpPr>
        <p:spPr>
          <a:xfrm>
            <a:off x="2348389" y="2053590"/>
            <a:ext cx="9933503" cy="416600"/>
          </a:xfrm>
          <a:prstGeom prst="rect">
            <a:avLst/>
          </a:prstGeom>
          <a:noFill/>
          <a:ln/>
        </p:spPr>
        <p:txBody>
          <a:bodyPr wrap="none" rtlCol="0" anchor="t"/>
          <a:lstStyle/>
          <a:p>
            <a:pPr indent="0" marL="0">
              <a:lnSpc>
                <a:spcPts val="3281"/>
              </a:lnSpc>
              <a:buNone/>
            </a:pPr>
            <a:r>
              <a:rPr lang="en-US" sz="2187" dirty="0">
                <a:solidFill>
                  <a:srgbClr val="00002E"/>
                </a:solidFill>
                <a:latin typeface="PT Sans" pitchFamily="34" charset="0"/>
                <a:ea typeface="PT Sans" pitchFamily="34" charset="-122"/>
                <a:cs typeface="PT Sans" pitchFamily="34" charset="-120"/>
              </a:rPr>
              <a:t>Parameters:</a:t>
            </a:r>
            <a:endParaRPr lang="en-US" sz="2187" dirty="0"/>
          </a:p>
        </p:txBody>
      </p:sp>
      <p:sp>
        <p:nvSpPr>
          <p:cNvPr id="6" name="Text 3"/>
          <p:cNvSpPr/>
          <p:nvPr/>
        </p:nvSpPr>
        <p:spPr>
          <a:xfrm>
            <a:off x="2703790" y="2720102"/>
            <a:ext cx="9578102" cy="333256"/>
          </a:xfrm>
          <a:prstGeom prst="rect">
            <a:avLst/>
          </a:prstGeom>
          <a:noFill/>
          <a:ln/>
        </p:spPr>
        <p:txBody>
          <a:bodyPr wrap="none" rtlCol="0" anchor="t"/>
          <a:lstStyle/>
          <a:p>
            <a:pPr algn="l" marL="342900" indent="-342900">
              <a:lnSpc>
                <a:spcPts val="2624"/>
              </a:lnSpc>
              <a:buSzPct val="100000"/>
              <a:buChar char="•"/>
            </a:pPr>
            <a:r>
              <a:rPr lang="en-US" sz="1750" b="1" dirty="0">
                <a:solidFill>
                  <a:srgbClr val="00002E"/>
                </a:solidFill>
                <a:latin typeface="PT Sans" pitchFamily="34" charset="0"/>
                <a:ea typeface="PT Sans" pitchFamily="34" charset="-122"/>
                <a:cs typeface="PT Sans" pitchFamily="34" charset="-120"/>
              </a:rPr>
              <a:t>Plaintext (P):</a:t>
            </a:r>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 00112233445566778899aabbccddeeff</a:t>
            </a:r>
            <a:endParaRPr lang="en-US" sz="1750" dirty="0"/>
          </a:p>
        </p:txBody>
      </p:sp>
      <p:sp>
        <p:nvSpPr>
          <p:cNvPr id="7" name="Text 4"/>
          <p:cNvSpPr/>
          <p:nvPr/>
        </p:nvSpPr>
        <p:spPr>
          <a:xfrm>
            <a:off x="2703790" y="3131106"/>
            <a:ext cx="9578102" cy="333256"/>
          </a:xfrm>
          <a:prstGeom prst="rect">
            <a:avLst/>
          </a:prstGeom>
          <a:noFill/>
          <a:ln/>
        </p:spPr>
        <p:txBody>
          <a:bodyPr wrap="none" rtlCol="0" anchor="t"/>
          <a:lstStyle/>
          <a:p>
            <a:pPr algn="l" marL="342900" indent="-342900">
              <a:lnSpc>
                <a:spcPts val="2624"/>
              </a:lnSpc>
              <a:buSzPct val="100000"/>
              <a:buChar char="•"/>
            </a:pPr>
            <a:r>
              <a:rPr lang="en-US" sz="1750" b="1" dirty="0">
                <a:solidFill>
                  <a:srgbClr val="00002E"/>
                </a:solidFill>
                <a:latin typeface="PT Sans" pitchFamily="34" charset="0"/>
                <a:ea typeface="PT Sans" pitchFamily="34" charset="-122"/>
                <a:cs typeface="PT Sans" pitchFamily="34" charset="-120"/>
              </a:rPr>
              <a:t>Key (K):</a:t>
            </a:r>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 000102030405060708090a0b0c0d0e0f</a:t>
            </a:r>
            <a:endParaRPr lang="en-US" sz="1750" dirty="0"/>
          </a:p>
        </p:txBody>
      </p:sp>
      <p:sp>
        <p:nvSpPr>
          <p:cNvPr id="8" name="Text 5"/>
          <p:cNvSpPr/>
          <p:nvPr/>
        </p:nvSpPr>
        <p:spPr>
          <a:xfrm>
            <a:off x="2348389" y="3714274"/>
            <a:ext cx="9933503" cy="416600"/>
          </a:xfrm>
          <a:prstGeom prst="rect">
            <a:avLst/>
          </a:prstGeom>
          <a:noFill/>
          <a:ln/>
        </p:spPr>
        <p:txBody>
          <a:bodyPr wrap="none" rtlCol="0" anchor="t"/>
          <a:lstStyle/>
          <a:p>
            <a:pPr indent="0" marL="0">
              <a:lnSpc>
                <a:spcPts val="3281"/>
              </a:lnSpc>
              <a:buNone/>
            </a:pPr>
            <a:r>
              <a:rPr lang="en-US" sz="2187" dirty="0">
                <a:solidFill>
                  <a:srgbClr val="00002E"/>
                </a:solidFill>
                <a:latin typeface="PT Sans" pitchFamily="34" charset="0"/>
                <a:ea typeface="PT Sans" pitchFamily="34" charset="-122"/>
                <a:cs typeface="PT Sans" pitchFamily="34" charset="-120"/>
              </a:rPr>
              <a:t>Key Expansion</a:t>
            </a:r>
            <a:endParaRPr lang="en-US" sz="2187" dirty="0"/>
          </a:p>
        </p:txBody>
      </p:sp>
      <p:sp>
        <p:nvSpPr>
          <p:cNvPr id="9" name="Text 6"/>
          <p:cNvSpPr/>
          <p:nvPr/>
        </p:nvSpPr>
        <p:spPr>
          <a:xfrm>
            <a:off x="2703790" y="4380786"/>
            <a:ext cx="9578102"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00002E"/>
                </a:solidFill>
                <a:latin typeface="PT Sans" pitchFamily="34" charset="0"/>
                <a:ea typeface="PT Sans" pitchFamily="34" charset="-122"/>
                <a:cs typeface="PT Sans" pitchFamily="34" charset="-120"/>
              </a:rPr>
              <a:t>Key Expansion generates round keys from the original key.</a:t>
            </a:r>
            <a:endParaRPr lang="en-US" sz="1750" dirty="0"/>
          </a:p>
        </p:txBody>
      </p:sp>
      <p:sp>
        <p:nvSpPr>
          <p:cNvPr id="10" name="Text 7"/>
          <p:cNvSpPr/>
          <p:nvPr/>
        </p:nvSpPr>
        <p:spPr>
          <a:xfrm>
            <a:off x="2348389" y="5047298"/>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Example Round Keys:</a:t>
            </a:r>
            <a:endParaRPr lang="en-US" sz="2058" dirty="0"/>
          </a:p>
        </p:txBody>
      </p:sp>
      <p:sp>
        <p:nvSpPr>
          <p:cNvPr id="11" name="Text 8"/>
          <p:cNvSpPr/>
          <p:nvPr/>
        </p:nvSpPr>
        <p:spPr>
          <a:xfrm>
            <a:off x="2703790" y="5707380"/>
            <a:ext cx="9578102"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00002E"/>
                </a:solidFill>
                <a:latin typeface="PT Sans" pitchFamily="34" charset="0"/>
                <a:ea typeface="PT Sans" pitchFamily="34" charset="-122"/>
                <a:cs typeface="PT Sans" pitchFamily="34" charset="-120"/>
              </a:rPr>
              <a:t>Round Key 0 (initial key): 000102030405060708090a0b0c0d0e0f</a:t>
            </a:r>
            <a:endParaRPr lang="en-US" sz="1750" dirty="0"/>
          </a:p>
        </p:txBody>
      </p:sp>
      <p:sp>
        <p:nvSpPr>
          <p:cNvPr id="12" name="Text 9"/>
          <p:cNvSpPr/>
          <p:nvPr/>
        </p:nvSpPr>
        <p:spPr>
          <a:xfrm>
            <a:off x="2703790" y="6118384"/>
            <a:ext cx="9578102"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00002E"/>
                </a:solidFill>
                <a:latin typeface="PT Sans" pitchFamily="34" charset="0"/>
                <a:ea typeface="PT Sans" pitchFamily="34" charset="-122"/>
                <a:cs typeface="PT Sans" pitchFamily="34" charset="-120"/>
              </a:rPr>
              <a:t>Round Key 1: d6aa74fdd2af72fadaa678f1d6ab76fe</a:t>
            </a:r>
            <a:endParaRPr lang="en-US" sz="1750" dirty="0"/>
          </a:p>
        </p:txBody>
      </p:sp>
      <p:sp>
        <p:nvSpPr>
          <p:cNvPr id="13" name="Text 10"/>
          <p:cNvSpPr/>
          <p:nvPr/>
        </p:nvSpPr>
        <p:spPr>
          <a:xfrm>
            <a:off x="2703790" y="6529387"/>
            <a:ext cx="9578102"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00002E"/>
                </a:solidFill>
                <a:latin typeface="PT Sans" pitchFamily="34" charset="0"/>
                <a:ea typeface="PT Sans" pitchFamily="34" charset="-122"/>
                <a:cs typeface="PT Sans" pitchFamily="34" charset="-120"/>
              </a:rPr>
              <a:t>Round Key 2: b692cf0b643dbdf1be9bc5006830b3fe</a:t>
            </a:r>
            <a:endParaRPr lang="en-US" sz="1750" dirty="0"/>
          </a:p>
        </p:txBody>
      </p:sp>
      <p:sp>
        <p:nvSpPr>
          <p:cNvPr id="14" name="Text 11"/>
          <p:cNvSpPr/>
          <p:nvPr/>
        </p:nvSpPr>
        <p:spPr>
          <a:xfrm>
            <a:off x="2703790" y="6940391"/>
            <a:ext cx="9578102" cy="333256"/>
          </a:xfrm>
          <a:prstGeom prst="rect">
            <a:avLst/>
          </a:prstGeom>
          <a:noFill/>
          <a:ln/>
        </p:spPr>
        <p:txBody>
          <a:bodyPr wrap="none" rtlCol="0" anchor="t"/>
          <a:lstStyle/>
          <a:p>
            <a:pPr algn="l" marL="342900" indent="-342900">
              <a:lnSpc>
                <a:spcPts val="2624"/>
              </a:lnSpc>
              <a:buSzPct val="100000"/>
              <a:buChar char="•"/>
            </a:pPr>
            <a:r>
              <a:rPr lang="en-US" sz="1750" dirty="0">
                <a:solidFill>
                  <a:srgbClr val="00002E"/>
                </a:solidFill>
                <a:latin typeface="PT Sans" pitchFamily="34" charset="0"/>
                <a:ea typeface="PT Sans" pitchFamily="34" charset="-122"/>
                <a:cs typeface="PT Sans" pitchFamily="34" charset="-120"/>
              </a:rPr>
              <a:t>…up to Round Key 10.</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078408"/>
          </a:xfrm>
          <a:prstGeom prst="rect">
            <a:avLst/>
          </a:prstGeom>
          <a:solidFill>
            <a:srgbClr val="F3F3FF">
              <a:alpha val="75000"/>
            </a:srgbClr>
          </a:solidFill>
          <a:ln/>
        </p:spPr>
      </p:sp>
      <p:sp>
        <p:nvSpPr>
          <p:cNvPr id="4" name="Text 1"/>
          <p:cNvSpPr/>
          <p:nvPr/>
        </p:nvSpPr>
        <p:spPr>
          <a:xfrm>
            <a:off x="3838456" y="427673"/>
            <a:ext cx="2195751" cy="274439"/>
          </a:xfrm>
          <a:prstGeom prst="rect">
            <a:avLst/>
          </a:prstGeom>
          <a:noFill/>
          <a:ln/>
        </p:spPr>
        <p:txBody>
          <a:bodyPr wrap="none" rtlCol="0" anchor="t"/>
          <a:lstStyle/>
          <a:p>
            <a:pPr indent="0" marL="0">
              <a:lnSpc>
                <a:spcPts val="2161"/>
              </a:lnSpc>
              <a:buNone/>
            </a:pPr>
            <a:r>
              <a:rPr lang="en-US" sz="1729" b="1" dirty="0">
                <a:solidFill>
                  <a:srgbClr val="00002E"/>
                </a:solidFill>
                <a:latin typeface="Nunito" pitchFamily="34" charset="0"/>
                <a:ea typeface="Nunito" pitchFamily="34" charset="-122"/>
                <a:cs typeface="Nunito" pitchFamily="34" charset="-120"/>
              </a:rPr>
              <a:t>Initial Round</a:t>
            </a:r>
            <a:endParaRPr lang="en-US" sz="1729" dirty="0"/>
          </a:p>
        </p:txBody>
      </p:sp>
      <p:sp>
        <p:nvSpPr>
          <p:cNvPr id="5" name="Text 2"/>
          <p:cNvSpPr/>
          <p:nvPr/>
        </p:nvSpPr>
        <p:spPr>
          <a:xfrm>
            <a:off x="3838456" y="1013103"/>
            <a:ext cx="6953488" cy="233243"/>
          </a:xfrm>
          <a:prstGeom prst="rect">
            <a:avLst/>
          </a:prstGeom>
          <a:noFill/>
          <a:ln/>
        </p:spPr>
        <p:txBody>
          <a:bodyPr wrap="none" rtlCol="0" anchor="t"/>
          <a:lstStyle/>
          <a:p>
            <a:pPr indent="0" marL="0">
              <a:lnSpc>
                <a:spcPts val="1837"/>
              </a:lnSpc>
              <a:buNone/>
            </a:pPr>
            <a:r>
              <a:rPr lang="en-US" sz="1225" b="1" dirty="0">
                <a:solidFill>
                  <a:srgbClr val="00002E"/>
                </a:solidFill>
                <a:latin typeface="PT Sans" pitchFamily="34" charset="0"/>
                <a:ea typeface="PT Sans" pitchFamily="34" charset="-122"/>
                <a:cs typeface="PT Sans" pitchFamily="34" charset="-120"/>
              </a:rPr>
              <a:t>Step 1: AddRoundKey</a:t>
            </a:r>
            <a:endParaRPr lang="en-US" sz="1225" dirty="0"/>
          </a:p>
        </p:txBody>
      </p:sp>
      <p:sp>
        <p:nvSpPr>
          <p:cNvPr id="6" name="Text 3"/>
          <p:cNvSpPr/>
          <p:nvPr/>
        </p:nvSpPr>
        <p:spPr>
          <a:xfrm>
            <a:off x="3838456" y="1421249"/>
            <a:ext cx="6953488" cy="233243"/>
          </a:xfrm>
          <a:prstGeom prst="rect">
            <a:avLst/>
          </a:prstGeom>
          <a:noFill/>
          <a:ln/>
        </p:spPr>
        <p:txBody>
          <a:bodyPr wrap="none" rtlCol="0" anchor="t"/>
          <a:lstStyle/>
          <a:p>
            <a:pPr indent="0" marL="0">
              <a:lnSpc>
                <a:spcPts val="1837"/>
              </a:lnSpc>
              <a:buNone/>
            </a:pPr>
            <a:r>
              <a:rPr lang="en-US" sz="1225" dirty="0">
                <a:solidFill>
                  <a:srgbClr val="00002E"/>
                </a:solidFill>
                <a:latin typeface="PT Sans" pitchFamily="34" charset="0"/>
                <a:ea typeface="PT Sans" pitchFamily="34" charset="-122"/>
                <a:cs typeface="PT Sans" pitchFamily="34" charset="-120"/>
              </a:rPr>
              <a:t>AddRoundKey involves XORing the plaintext with the first round key.</a:t>
            </a:r>
            <a:endParaRPr lang="en-US" sz="1225" dirty="0"/>
          </a:p>
        </p:txBody>
      </p:sp>
      <p:sp>
        <p:nvSpPr>
          <p:cNvPr id="7" name="Text 4"/>
          <p:cNvSpPr/>
          <p:nvPr/>
        </p:nvSpPr>
        <p:spPr>
          <a:xfrm>
            <a:off x="3838456" y="1829395"/>
            <a:ext cx="6953488" cy="233243"/>
          </a:xfrm>
          <a:prstGeom prst="rect">
            <a:avLst/>
          </a:prstGeom>
          <a:noFill/>
          <a:ln/>
        </p:spPr>
        <p:txBody>
          <a:bodyPr wrap="none" rtlCol="0" anchor="t"/>
          <a:lstStyle/>
          <a:p>
            <a:pPr indent="0" marL="0">
              <a:lnSpc>
                <a:spcPts val="1837"/>
              </a:lnSpc>
              <a:buNone/>
            </a:pPr>
            <a:r>
              <a:rPr lang="en-US" sz="1225" dirty="0">
                <a:solidFill>
                  <a:srgbClr val="00002E"/>
                </a:solidFill>
                <a:latin typeface="PT Sans" pitchFamily="34" charset="0"/>
                <a:ea typeface="PT Sans" pitchFamily="34" charset="-122"/>
                <a:cs typeface="PT Sans" pitchFamily="34" charset="-120"/>
              </a:rPr>
              <a:t>State=P⊕Round Key 0</a:t>
            </a:r>
            <a:endParaRPr lang="en-US" sz="1225" dirty="0"/>
          </a:p>
        </p:txBody>
      </p:sp>
      <p:sp>
        <p:nvSpPr>
          <p:cNvPr id="8" name="Text 5"/>
          <p:cNvSpPr/>
          <p:nvPr/>
        </p:nvSpPr>
        <p:spPr>
          <a:xfrm>
            <a:off x="3838456" y="2237542"/>
            <a:ext cx="6953488" cy="699730"/>
          </a:xfrm>
          <a:prstGeom prst="rect">
            <a:avLst/>
          </a:prstGeom>
          <a:noFill/>
          <a:ln/>
        </p:spPr>
        <p:txBody>
          <a:bodyPr wrap="square" rtlCol="0" anchor="t"/>
          <a:lstStyle/>
          <a:p>
            <a:pPr indent="0" marL="0">
              <a:lnSpc>
                <a:spcPts val="1837"/>
              </a:lnSpc>
              <a:buNone/>
            </a:pPr>
            <a:r>
              <a:rPr lang="en-US" sz="1225" dirty="0">
                <a:solidFill>
                  <a:srgbClr val="00002E"/>
                </a:solidFill>
                <a:latin typeface="PT Sans" pitchFamily="34" charset="0"/>
                <a:ea typeface="PT Sans" pitchFamily="34" charset="-122"/>
                <a:cs typeface="PT Sans" pitchFamily="34" charset="-120"/>
              </a:rPr>
              <a:t>Initial State (XOR with Round Key 0): 00112233445566778899aabbccddeeff⊕000102030405060708090a0b0c0d0e0f=00102030405060708090a0b0c0d0e0f0</a:t>
            </a:r>
            <a:endParaRPr lang="en-US" sz="1225" dirty="0"/>
          </a:p>
        </p:txBody>
      </p:sp>
      <p:sp>
        <p:nvSpPr>
          <p:cNvPr id="9" name="Text 6"/>
          <p:cNvSpPr/>
          <p:nvPr/>
        </p:nvSpPr>
        <p:spPr>
          <a:xfrm>
            <a:off x="3838456" y="3170515"/>
            <a:ext cx="2195751" cy="274439"/>
          </a:xfrm>
          <a:prstGeom prst="rect">
            <a:avLst/>
          </a:prstGeom>
          <a:noFill/>
          <a:ln/>
        </p:spPr>
        <p:txBody>
          <a:bodyPr wrap="none" rtlCol="0" anchor="t"/>
          <a:lstStyle/>
          <a:p>
            <a:pPr indent="0" marL="0">
              <a:lnSpc>
                <a:spcPts val="2161"/>
              </a:lnSpc>
              <a:buNone/>
            </a:pPr>
            <a:r>
              <a:rPr lang="en-US" sz="1729" b="1" dirty="0">
                <a:solidFill>
                  <a:srgbClr val="00002E"/>
                </a:solidFill>
                <a:latin typeface="Nunito" pitchFamily="34" charset="0"/>
                <a:ea typeface="Nunito" pitchFamily="34" charset="-122"/>
                <a:cs typeface="Nunito" pitchFamily="34" charset="-120"/>
              </a:rPr>
              <a:t>Main Rounds (1-9)</a:t>
            </a:r>
            <a:endParaRPr lang="en-US" sz="1729" dirty="0"/>
          </a:p>
        </p:txBody>
      </p:sp>
      <p:sp>
        <p:nvSpPr>
          <p:cNvPr id="10" name="Text 7"/>
          <p:cNvSpPr/>
          <p:nvPr/>
        </p:nvSpPr>
        <p:spPr>
          <a:xfrm>
            <a:off x="3838456" y="3678198"/>
            <a:ext cx="6953488" cy="233243"/>
          </a:xfrm>
          <a:prstGeom prst="rect">
            <a:avLst/>
          </a:prstGeom>
          <a:noFill/>
          <a:ln/>
        </p:spPr>
        <p:txBody>
          <a:bodyPr wrap="none" rtlCol="0" anchor="t"/>
          <a:lstStyle/>
          <a:p>
            <a:pPr indent="0" marL="0">
              <a:lnSpc>
                <a:spcPts val="1837"/>
              </a:lnSpc>
              <a:buNone/>
            </a:pPr>
            <a:r>
              <a:rPr lang="en-US" sz="1225" dirty="0">
                <a:solidFill>
                  <a:srgbClr val="00002E"/>
                </a:solidFill>
                <a:latin typeface="PT Sans" pitchFamily="34" charset="0"/>
                <a:ea typeface="PT Sans" pitchFamily="34" charset="-122"/>
                <a:cs typeface="PT Sans" pitchFamily="34" charset="-120"/>
              </a:rPr>
              <a:t>Each round consists of four steps: SubBytes, ShiftRows, MixColumns, and AddRoundKey.</a:t>
            </a:r>
            <a:endParaRPr lang="en-US" sz="1225" dirty="0"/>
          </a:p>
        </p:txBody>
      </p:sp>
      <p:sp>
        <p:nvSpPr>
          <p:cNvPr id="11" name="Text 8"/>
          <p:cNvSpPr/>
          <p:nvPr/>
        </p:nvSpPr>
        <p:spPr>
          <a:xfrm>
            <a:off x="3838456" y="4144685"/>
            <a:ext cx="1829872" cy="228719"/>
          </a:xfrm>
          <a:prstGeom prst="rect">
            <a:avLst/>
          </a:prstGeom>
          <a:noFill/>
          <a:ln/>
        </p:spPr>
        <p:txBody>
          <a:bodyPr wrap="none" rtlCol="0" anchor="t"/>
          <a:lstStyle/>
          <a:p>
            <a:pPr indent="0" marL="0">
              <a:lnSpc>
                <a:spcPts val="1801"/>
              </a:lnSpc>
              <a:buNone/>
            </a:pPr>
            <a:r>
              <a:rPr lang="en-US" sz="1441" b="1" dirty="0">
                <a:solidFill>
                  <a:srgbClr val="00002E"/>
                </a:solidFill>
                <a:latin typeface="Nunito" pitchFamily="34" charset="0"/>
                <a:ea typeface="Nunito" pitchFamily="34" charset="-122"/>
                <a:cs typeface="Nunito" pitchFamily="34" charset="-120"/>
              </a:rPr>
              <a:t>Round 1 Example:</a:t>
            </a:r>
            <a:endParaRPr lang="en-US" sz="1441" dirty="0"/>
          </a:p>
        </p:txBody>
      </p:sp>
      <p:sp>
        <p:nvSpPr>
          <p:cNvPr id="12" name="Text 9"/>
          <p:cNvSpPr/>
          <p:nvPr/>
        </p:nvSpPr>
        <p:spPr>
          <a:xfrm>
            <a:off x="3838456" y="4606647"/>
            <a:ext cx="6953488" cy="291584"/>
          </a:xfrm>
          <a:prstGeom prst="rect">
            <a:avLst/>
          </a:prstGeom>
          <a:noFill/>
          <a:ln/>
        </p:spPr>
        <p:txBody>
          <a:bodyPr wrap="none" rtlCol="0" anchor="t"/>
          <a:lstStyle/>
          <a:p>
            <a:pPr indent="0" marL="0">
              <a:lnSpc>
                <a:spcPts val="2296"/>
              </a:lnSpc>
              <a:buNone/>
            </a:pPr>
            <a:r>
              <a:rPr lang="en-US" sz="1531" dirty="0">
                <a:solidFill>
                  <a:srgbClr val="00002E"/>
                </a:solidFill>
                <a:latin typeface="PT Sans" pitchFamily="34" charset="0"/>
                <a:ea typeface="PT Sans" pitchFamily="34" charset="-122"/>
                <a:cs typeface="PT Sans" pitchFamily="34" charset="-120"/>
              </a:rPr>
              <a:t>1.SubBytes </a:t>
            </a:r>
            <a:endParaRPr lang="en-US" sz="1531" dirty="0"/>
          </a:p>
        </p:txBody>
      </p:sp>
      <p:sp>
        <p:nvSpPr>
          <p:cNvPr id="13" name="Text 10"/>
          <p:cNvSpPr/>
          <p:nvPr/>
        </p:nvSpPr>
        <p:spPr>
          <a:xfrm>
            <a:off x="4087178" y="5073134"/>
            <a:ext cx="6704767" cy="233243"/>
          </a:xfrm>
          <a:prstGeom prst="rect">
            <a:avLst/>
          </a:prstGeom>
          <a:noFill/>
          <a:ln/>
        </p:spPr>
        <p:txBody>
          <a:bodyPr wrap="none" rtlCol="0" anchor="t"/>
          <a:lstStyle/>
          <a:p>
            <a:pPr algn="l" marL="342900" indent="-342900">
              <a:lnSpc>
                <a:spcPts val="1837"/>
              </a:lnSpc>
              <a:buSzPct val="100000"/>
              <a:buChar char="•"/>
            </a:pPr>
            <a:r>
              <a:rPr lang="en-US" sz="1225" dirty="0">
                <a:solidFill>
                  <a:srgbClr val="00002E"/>
                </a:solidFill>
                <a:latin typeface="PT Sans" pitchFamily="34" charset="0"/>
                <a:ea typeface="PT Sans" pitchFamily="34" charset="-122"/>
                <a:cs typeface="PT Sans" pitchFamily="34" charset="-120"/>
              </a:rPr>
              <a:t>Apply the S-box substitution for each byte in the state.</a:t>
            </a:r>
            <a:endParaRPr lang="en-US" sz="1225" dirty="0"/>
          </a:p>
        </p:txBody>
      </p:sp>
      <p:sp>
        <p:nvSpPr>
          <p:cNvPr id="14" name="Text 11"/>
          <p:cNvSpPr/>
          <p:nvPr/>
        </p:nvSpPr>
        <p:spPr>
          <a:xfrm>
            <a:off x="4087178" y="5360789"/>
            <a:ext cx="6704767" cy="233243"/>
          </a:xfrm>
          <a:prstGeom prst="rect">
            <a:avLst/>
          </a:prstGeom>
          <a:noFill/>
          <a:ln/>
        </p:spPr>
        <p:txBody>
          <a:bodyPr wrap="none" rtlCol="0" anchor="t"/>
          <a:lstStyle/>
          <a:p>
            <a:pPr algn="l" marL="342900" indent="-342900">
              <a:lnSpc>
                <a:spcPts val="1837"/>
              </a:lnSpc>
              <a:buSzPct val="100000"/>
              <a:buChar char="•"/>
            </a:pPr>
            <a:r>
              <a:rPr lang="en-US" sz="1225" dirty="0">
                <a:solidFill>
                  <a:srgbClr val="00002E"/>
                </a:solidFill>
                <a:latin typeface="PT Sans" pitchFamily="34" charset="0"/>
                <a:ea typeface="PT Sans" pitchFamily="34" charset="-122"/>
                <a:cs typeface="PT Sans" pitchFamily="34" charset="-120"/>
              </a:rPr>
              <a:t>Simplified Example: State=63cab7040953d051cd60e18c</a:t>
            </a:r>
            <a:endParaRPr lang="en-US" sz="1225" dirty="0"/>
          </a:p>
        </p:txBody>
      </p:sp>
      <p:sp>
        <p:nvSpPr>
          <p:cNvPr id="15" name="Text 12"/>
          <p:cNvSpPr/>
          <p:nvPr/>
        </p:nvSpPr>
        <p:spPr>
          <a:xfrm>
            <a:off x="3838456" y="5768935"/>
            <a:ext cx="6953488" cy="291584"/>
          </a:xfrm>
          <a:prstGeom prst="rect">
            <a:avLst/>
          </a:prstGeom>
          <a:noFill/>
          <a:ln/>
        </p:spPr>
        <p:txBody>
          <a:bodyPr wrap="none" rtlCol="0" anchor="t"/>
          <a:lstStyle/>
          <a:p>
            <a:pPr indent="0" marL="0">
              <a:lnSpc>
                <a:spcPts val="2296"/>
              </a:lnSpc>
              <a:buNone/>
            </a:pPr>
            <a:r>
              <a:rPr lang="en-US" sz="1531" dirty="0">
                <a:solidFill>
                  <a:srgbClr val="00002E"/>
                </a:solidFill>
                <a:latin typeface="PT Sans" pitchFamily="34" charset="0"/>
                <a:ea typeface="PT Sans" pitchFamily="34" charset="-122"/>
                <a:cs typeface="PT Sans" pitchFamily="34" charset="-120"/>
              </a:rPr>
              <a:t>2.ShiftRows</a:t>
            </a:r>
            <a:endParaRPr lang="en-US" sz="1531" dirty="0"/>
          </a:p>
        </p:txBody>
      </p:sp>
      <p:sp>
        <p:nvSpPr>
          <p:cNvPr id="16" name="Text 13"/>
          <p:cNvSpPr/>
          <p:nvPr/>
        </p:nvSpPr>
        <p:spPr>
          <a:xfrm>
            <a:off x="4087178" y="6235422"/>
            <a:ext cx="6704767" cy="233243"/>
          </a:xfrm>
          <a:prstGeom prst="rect">
            <a:avLst/>
          </a:prstGeom>
          <a:noFill/>
          <a:ln/>
        </p:spPr>
        <p:txBody>
          <a:bodyPr wrap="none" rtlCol="0" anchor="t"/>
          <a:lstStyle/>
          <a:p>
            <a:pPr algn="l" marL="342900" indent="-342900">
              <a:lnSpc>
                <a:spcPts val="1837"/>
              </a:lnSpc>
              <a:buSzPct val="100000"/>
              <a:buChar char="•"/>
            </a:pPr>
            <a:r>
              <a:rPr lang="en-US" sz="1225" dirty="0">
                <a:solidFill>
                  <a:srgbClr val="00002E"/>
                </a:solidFill>
                <a:latin typeface="PT Sans" pitchFamily="34" charset="0"/>
                <a:ea typeface="PT Sans" pitchFamily="34" charset="-122"/>
                <a:cs typeface="PT Sans" pitchFamily="34" charset="-120"/>
              </a:rPr>
              <a:t> Perform a left cyclic shift on each row.</a:t>
            </a:r>
            <a:endParaRPr lang="en-US" sz="1225" dirty="0"/>
          </a:p>
        </p:txBody>
      </p:sp>
      <p:sp>
        <p:nvSpPr>
          <p:cNvPr id="17" name="Text 14"/>
          <p:cNvSpPr/>
          <p:nvPr/>
        </p:nvSpPr>
        <p:spPr>
          <a:xfrm>
            <a:off x="4087178" y="6523077"/>
            <a:ext cx="6704767" cy="233243"/>
          </a:xfrm>
          <a:prstGeom prst="rect">
            <a:avLst/>
          </a:prstGeom>
          <a:noFill/>
          <a:ln/>
        </p:spPr>
        <p:txBody>
          <a:bodyPr wrap="none" rtlCol="0" anchor="t"/>
          <a:lstStyle/>
          <a:p>
            <a:pPr algn="l" marL="342900" indent="-342900">
              <a:lnSpc>
                <a:spcPts val="1837"/>
              </a:lnSpc>
              <a:buSzPct val="100000"/>
              <a:buChar char="•"/>
            </a:pPr>
            <a:r>
              <a:rPr lang="en-US" sz="1225" dirty="0">
                <a:solidFill>
                  <a:srgbClr val="00002E"/>
                </a:solidFill>
                <a:latin typeface="PT Sans" pitchFamily="34" charset="0"/>
                <a:ea typeface="PT Sans" pitchFamily="34" charset="-122"/>
                <a:cs typeface="PT Sans" pitchFamily="34" charset="-120"/>
              </a:rPr>
              <a:t>Simplified Example:State=6353e08c0960e104cd70b751bad051e7</a:t>
            </a:r>
            <a:endParaRPr lang="en-US" sz="1225" dirty="0"/>
          </a:p>
        </p:txBody>
      </p:sp>
      <p:sp>
        <p:nvSpPr>
          <p:cNvPr id="18" name="Text 15"/>
          <p:cNvSpPr/>
          <p:nvPr/>
        </p:nvSpPr>
        <p:spPr>
          <a:xfrm>
            <a:off x="3838456" y="6931223"/>
            <a:ext cx="6953488" cy="291584"/>
          </a:xfrm>
          <a:prstGeom prst="rect">
            <a:avLst/>
          </a:prstGeom>
          <a:noFill/>
          <a:ln/>
        </p:spPr>
        <p:txBody>
          <a:bodyPr wrap="none" rtlCol="0" anchor="t"/>
          <a:lstStyle/>
          <a:p>
            <a:pPr indent="0" marL="0">
              <a:lnSpc>
                <a:spcPts val="2296"/>
              </a:lnSpc>
              <a:buNone/>
            </a:pPr>
            <a:r>
              <a:rPr lang="en-US" sz="1531" dirty="0">
                <a:solidFill>
                  <a:srgbClr val="00002E"/>
                </a:solidFill>
                <a:latin typeface="PT Sans" pitchFamily="34" charset="0"/>
                <a:ea typeface="PT Sans" pitchFamily="34" charset="-122"/>
                <a:cs typeface="PT Sans" pitchFamily="34" charset="-120"/>
              </a:rPr>
              <a:t>3.MixColumns </a:t>
            </a:r>
            <a:endParaRPr lang="en-US" sz="1531" dirty="0"/>
          </a:p>
        </p:txBody>
      </p:sp>
      <p:sp>
        <p:nvSpPr>
          <p:cNvPr id="19" name="Text 16"/>
          <p:cNvSpPr/>
          <p:nvPr/>
        </p:nvSpPr>
        <p:spPr>
          <a:xfrm>
            <a:off x="4087178" y="7397710"/>
            <a:ext cx="6704767" cy="233243"/>
          </a:xfrm>
          <a:prstGeom prst="rect">
            <a:avLst/>
          </a:prstGeom>
          <a:noFill/>
          <a:ln/>
        </p:spPr>
        <p:txBody>
          <a:bodyPr wrap="none" rtlCol="0" anchor="t"/>
          <a:lstStyle/>
          <a:p>
            <a:pPr algn="l" marL="342900" indent="-342900">
              <a:lnSpc>
                <a:spcPts val="1837"/>
              </a:lnSpc>
              <a:buSzPct val="100000"/>
              <a:buChar char="•"/>
            </a:pPr>
            <a:r>
              <a:rPr lang="en-US" sz="1225" dirty="0">
                <a:solidFill>
                  <a:srgbClr val="00002E"/>
                </a:solidFill>
                <a:latin typeface="PT Sans" pitchFamily="34" charset="0"/>
                <a:ea typeface="PT Sans" pitchFamily="34" charset="-122"/>
                <a:cs typeface="PT Sans" pitchFamily="34" charset="-120"/>
              </a:rPr>
              <a:t>Mix columns by matrix multiplication in GF(2^8).</a:t>
            </a:r>
            <a:endParaRPr lang="en-US" sz="1225" dirty="0"/>
          </a:p>
        </p:txBody>
      </p:sp>
      <p:sp>
        <p:nvSpPr>
          <p:cNvPr id="20" name="Text 17"/>
          <p:cNvSpPr/>
          <p:nvPr/>
        </p:nvSpPr>
        <p:spPr>
          <a:xfrm>
            <a:off x="4087178" y="7685365"/>
            <a:ext cx="6704767" cy="233243"/>
          </a:xfrm>
          <a:prstGeom prst="rect">
            <a:avLst/>
          </a:prstGeom>
          <a:noFill/>
          <a:ln/>
        </p:spPr>
        <p:txBody>
          <a:bodyPr wrap="none" rtlCol="0" anchor="t"/>
          <a:lstStyle/>
          <a:p>
            <a:pPr algn="l" marL="342900" indent="-342900">
              <a:lnSpc>
                <a:spcPts val="1837"/>
              </a:lnSpc>
              <a:buSzPct val="100000"/>
              <a:buChar char="•"/>
            </a:pPr>
            <a:r>
              <a:rPr lang="en-US" sz="1225" dirty="0">
                <a:solidFill>
                  <a:srgbClr val="00002E"/>
                </a:solidFill>
                <a:latin typeface="PT Sans" pitchFamily="34" charset="0"/>
                <a:ea typeface="PT Sans" pitchFamily="34" charset="-122"/>
                <a:cs typeface="PT Sans" pitchFamily="34" charset="-120"/>
              </a:rPr>
              <a:t>Simplified Example:  State=5f72641557f5bc92f7be3b291db9f91a</a:t>
            </a:r>
            <a:endParaRPr lang="en-US" sz="1225" dirty="0"/>
          </a:p>
        </p:txBody>
      </p:sp>
      <p:sp>
        <p:nvSpPr>
          <p:cNvPr id="21" name="Text 18"/>
          <p:cNvSpPr/>
          <p:nvPr/>
        </p:nvSpPr>
        <p:spPr>
          <a:xfrm>
            <a:off x="3838456" y="8093512"/>
            <a:ext cx="6953488" cy="291584"/>
          </a:xfrm>
          <a:prstGeom prst="rect">
            <a:avLst/>
          </a:prstGeom>
          <a:noFill/>
          <a:ln/>
        </p:spPr>
        <p:txBody>
          <a:bodyPr wrap="none" rtlCol="0" anchor="t"/>
          <a:lstStyle/>
          <a:p>
            <a:pPr indent="0" marL="0">
              <a:lnSpc>
                <a:spcPts val="2296"/>
              </a:lnSpc>
              <a:buNone/>
            </a:pPr>
            <a:r>
              <a:rPr lang="en-US" sz="1531" dirty="0">
                <a:solidFill>
                  <a:srgbClr val="00002E"/>
                </a:solidFill>
                <a:latin typeface="PT Sans" pitchFamily="34" charset="0"/>
                <a:ea typeface="PT Sans" pitchFamily="34" charset="-122"/>
                <a:cs typeface="PT Sans" pitchFamily="34" charset="-120"/>
              </a:rPr>
              <a:t>4.AddRoundKey </a:t>
            </a:r>
            <a:endParaRPr lang="en-US" sz="1531" dirty="0"/>
          </a:p>
        </p:txBody>
      </p:sp>
      <p:sp>
        <p:nvSpPr>
          <p:cNvPr id="22" name="Text 19"/>
          <p:cNvSpPr/>
          <p:nvPr/>
        </p:nvSpPr>
        <p:spPr>
          <a:xfrm>
            <a:off x="4087178" y="8559998"/>
            <a:ext cx="6704767" cy="233243"/>
          </a:xfrm>
          <a:prstGeom prst="rect">
            <a:avLst/>
          </a:prstGeom>
          <a:noFill/>
          <a:ln/>
        </p:spPr>
        <p:txBody>
          <a:bodyPr wrap="none" rtlCol="0" anchor="t"/>
          <a:lstStyle/>
          <a:p>
            <a:pPr algn="l" marL="342900" indent="-342900">
              <a:lnSpc>
                <a:spcPts val="1837"/>
              </a:lnSpc>
              <a:buSzPct val="100000"/>
              <a:buChar char="•"/>
            </a:pPr>
            <a:r>
              <a:rPr lang="en-US" sz="1225" dirty="0">
                <a:solidFill>
                  <a:srgbClr val="00002E"/>
                </a:solidFill>
                <a:latin typeface="PT Sans" pitchFamily="34" charset="0"/>
                <a:ea typeface="PT Sans" pitchFamily="34" charset="-122"/>
                <a:cs typeface="PT Sans" pitchFamily="34" charset="-120"/>
              </a:rPr>
              <a:t>XOR the state with the round key.</a:t>
            </a:r>
            <a:endParaRPr lang="en-US" sz="1225" dirty="0"/>
          </a:p>
        </p:txBody>
      </p:sp>
      <p:sp>
        <p:nvSpPr>
          <p:cNvPr id="23" name="Text 20"/>
          <p:cNvSpPr/>
          <p:nvPr/>
        </p:nvSpPr>
        <p:spPr>
          <a:xfrm>
            <a:off x="4087178" y="8847653"/>
            <a:ext cx="6704767" cy="466487"/>
          </a:xfrm>
          <a:prstGeom prst="rect">
            <a:avLst/>
          </a:prstGeom>
          <a:noFill/>
          <a:ln/>
        </p:spPr>
        <p:txBody>
          <a:bodyPr wrap="square" rtlCol="0" anchor="t"/>
          <a:lstStyle/>
          <a:p>
            <a:pPr algn="l" marL="342900" indent="-342900">
              <a:lnSpc>
                <a:spcPts val="1837"/>
              </a:lnSpc>
              <a:buSzPct val="100000"/>
              <a:buChar char="•"/>
            </a:pPr>
            <a:r>
              <a:rPr lang="en-US" sz="1225" dirty="0">
                <a:solidFill>
                  <a:srgbClr val="00002E"/>
                </a:solidFill>
                <a:latin typeface="PT Sans" pitchFamily="34" charset="0"/>
                <a:ea typeface="PT Sans" pitchFamily="34" charset="-122"/>
                <a:cs typeface="PT Sans" pitchFamily="34" charset="-120"/>
              </a:rPr>
              <a:t>SimplifiedExample:State=5f72641557f5bc92f7be3b291db9f91a⊕d6aa74fdd2af72fadaa678f1d6ab76fe=89d810e8855ace682d1843d8cb128fe4</a:t>
            </a:r>
            <a:endParaRPr lang="en-US" sz="1225" dirty="0"/>
          </a:p>
        </p:txBody>
      </p:sp>
      <p:sp>
        <p:nvSpPr>
          <p:cNvPr id="24" name="Text 21"/>
          <p:cNvSpPr/>
          <p:nvPr/>
        </p:nvSpPr>
        <p:spPr>
          <a:xfrm>
            <a:off x="3838456" y="9489043"/>
            <a:ext cx="6953488" cy="233243"/>
          </a:xfrm>
          <a:prstGeom prst="rect">
            <a:avLst/>
          </a:prstGeom>
          <a:noFill/>
          <a:ln/>
        </p:spPr>
        <p:txBody>
          <a:bodyPr wrap="none" rtlCol="0" anchor="t"/>
          <a:lstStyle/>
          <a:p>
            <a:pPr indent="0" marL="0">
              <a:lnSpc>
                <a:spcPts val="1837"/>
              </a:lnSpc>
              <a:buNone/>
            </a:pPr>
            <a:r>
              <a:rPr lang="en-US" sz="1225" dirty="0">
                <a:solidFill>
                  <a:srgbClr val="00002E"/>
                </a:solidFill>
                <a:latin typeface="PT Sans" pitchFamily="34" charset="0"/>
                <a:ea typeface="PT Sans" pitchFamily="34" charset="-122"/>
                <a:cs typeface="PT Sans" pitchFamily="34" charset="-120"/>
              </a:rPr>
              <a:t>This process is repeated for rounds 2-10, each with unique round keys.</a:t>
            </a:r>
            <a:endParaRPr lang="en-US" sz="1225" dirty="0"/>
          </a:p>
        </p:txBody>
      </p:sp>
      <p:sp>
        <p:nvSpPr>
          <p:cNvPr id="25" name="Text 22"/>
          <p:cNvSpPr/>
          <p:nvPr/>
        </p:nvSpPr>
        <p:spPr>
          <a:xfrm>
            <a:off x="3838456" y="9955530"/>
            <a:ext cx="1829872" cy="228719"/>
          </a:xfrm>
          <a:prstGeom prst="rect">
            <a:avLst/>
          </a:prstGeom>
          <a:noFill/>
          <a:ln/>
        </p:spPr>
        <p:txBody>
          <a:bodyPr wrap="none" rtlCol="0" anchor="t"/>
          <a:lstStyle/>
          <a:p>
            <a:pPr indent="0" marL="0">
              <a:lnSpc>
                <a:spcPts val="1801"/>
              </a:lnSpc>
              <a:buNone/>
            </a:pPr>
            <a:r>
              <a:rPr lang="en-US" sz="1441" b="1" dirty="0">
                <a:solidFill>
                  <a:srgbClr val="00002E"/>
                </a:solidFill>
                <a:latin typeface="Nunito" pitchFamily="34" charset="0"/>
                <a:ea typeface="Nunito" pitchFamily="34" charset="-122"/>
                <a:cs typeface="Nunito" pitchFamily="34" charset="-120"/>
              </a:rPr>
              <a:t>Ciphertext (C)</a:t>
            </a:r>
            <a:endParaRPr lang="en-US" sz="1441" dirty="0"/>
          </a:p>
        </p:txBody>
      </p:sp>
      <p:sp>
        <p:nvSpPr>
          <p:cNvPr id="26" name="Text 23"/>
          <p:cNvSpPr/>
          <p:nvPr/>
        </p:nvSpPr>
        <p:spPr>
          <a:xfrm>
            <a:off x="4087178" y="10417493"/>
            <a:ext cx="6704767" cy="233243"/>
          </a:xfrm>
          <a:prstGeom prst="rect">
            <a:avLst/>
          </a:prstGeom>
          <a:noFill/>
          <a:ln/>
        </p:spPr>
        <p:txBody>
          <a:bodyPr wrap="none" rtlCol="0" anchor="t"/>
          <a:lstStyle/>
          <a:p>
            <a:pPr algn="l" marL="342900" indent="-342900">
              <a:lnSpc>
                <a:spcPts val="1837"/>
              </a:lnSpc>
              <a:buSzPct val="100000"/>
              <a:buChar char="•"/>
            </a:pPr>
            <a:r>
              <a:rPr lang="en-US" sz="1225" dirty="0">
                <a:solidFill>
                  <a:srgbClr val="00002E"/>
                </a:solidFill>
                <a:latin typeface="PT Sans" pitchFamily="34" charset="0"/>
                <a:ea typeface="PT Sans" pitchFamily="34" charset="-122"/>
                <a:cs typeface="PT Sans" pitchFamily="34" charset="-120"/>
              </a:rPr>
              <a:t> The final state after the 10th round is the ciphertext: C=33274411e36dc66b91f1f5962a9509e2</a:t>
            </a:r>
            <a:endParaRPr lang="en-US" sz="1225" dirty="0"/>
          </a:p>
        </p:txBody>
      </p:sp>
      <p:pic>
        <p:nvPicPr>
          <p:cNvPr id="2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586389"/>
            <a:ext cx="3136821"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AES Decryption</a:t>
            </a:r>
            <a:endParaRPr lang="en-US" sz="2470" dirty="0"/>
          </a:p>
        </p:txBody>
      </p:sp>
      <p:sp>
        <p:nvSpPr>
          <p:cNvPr id="5" name="Text 2"/>
          <p:cNvSpPr/>
          <p:nvPr/>
        </p:nvSpPr>
        <p:spPr>
          <a:xfrm>
            <a:off x="2348389" y="2422803"/>
            <a:ext cx="9933503"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Decryption follows the reverse process of encryption, starting from the final ciphertext and using the inverse operations in reverse order.</a:t>
            </a:r>
            <a:endParaRPr lang="en-US" sz="1750" dirty="0"/>
          </a:p>
        </p:txBody>
      </p:sp>
      <p:sp>
        <p:nvSpPr>
          <p:cNvPr id="6" name="Text 3"/>
          <p:cNvSpPr/>
          <p:nvPr/>
        </p:nvSpPr>
        <p:spPr>
          <a:xfrm>
            <a:off x="2348389" y="3422571"/>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Steps:</a:t>
            </a:r>
            <a:endParaRPr lang="en-US" sz="2058" dirty="0"/>
          </a:p>
        </p:txBody>
      </p:sp>
      <p:sp>
        <p:nvSpPr>
          <p:cNvPr id="7" name="Text 4"/>
          <p:cNvSpPr/>
          <p:nvPr/>
        </p:nvSpPr>
        <p:spPr>
          <a:xfrm>
            <a:off x="2703790" y="4082653"/>
            <a:ext cx="9578102" cy="333256"/>
          </a:xfrm>
          <a:prstGeom prst="rect">
            <a:avLst/>
          </a:prstGeom>
          <a:noFill/>
          <a:ln/>
        </p:spPr>
        <p:txBody>
          <a:bodyPr wrap="none" rtlCol="0" anchor="t"/>
          <a:lstStyle/>
          <a:p>
            <a:pPr algn="l" marL="342900" indent="-342900">
              <a:lnSpc>
                <a:spcPts val="2624"/>
              </a:lnSpc>
              <a:buSzPct val="100000"/>
              <a:buFont typeface="+mj-lt"/>
              <a:buAutoNum type="arabicPeriod" startAt="1"/>
            </a:pPr>
            <a:r>
              <a:rPr lang="en-US" sz="1750" b="1" dirty="0">
                <a:solidFill>
                  <a:srgbClr val="00002E"/>
                </a:solidFill>
                <a:latin typeface="PT Sans" pitchFamily="34" charset="0"/>
                <a:ea typeface="PT Sans" pitchFamily="34" charset="-122"/>
                <a:cs typeface="PT Sans" pitchFamily="34" charset="-120"/>
              </a:rPr>
              <a:t>Initial AddRoundKey</a:t>
            </a:r>
            <a:endParaRPr lang="en-US" sz="1750" dirty="0"/>
          </a:p>
        </p:txBody>
      </p:sp>
      <p:sp>
        <p:nvSpPr>
          <p:cNvPr id="8" name="Text 5"/>
          <p:cNvSpPr/>
          <p:nvPr/>
        </p:nvSpPr>
        <p:spPr>
          <a:xfrm>
            <a:off x="2703790" y="4493657"/>
            <a:ext cx="9578102" cy="333256"/>
          </a:xfrm>
          <a:prstGeom prst="rect">
            <a:avLst/>
          </a:prstGeom>
          <a:noFill/>
          <a:ln/>
        </p:spPr>
        <p:txBody>
          <a:bodyPr wrap="none" rtlCol="0" anchor="t"/>
          <a:lstStyle/>
          <a:p>
            <a:pPr algn="l" marL="342900" indent="-342900">
              <a:lnSpc>
                <a:spcPts val="2624"/>
              </a:lnSpc>
              <a:buSzPct val="100000"/>
              <a:buFont typeface="+mj-lt"/>
              <a:buAutoNum type="arabicPeriod" startAt="2"/>
            </a:pPr>
            <a:r>
              <a:rPr lang="en-US" sz="1750" b="1" dirty="0">
                <a:solidFill>
                  <a:srgbClr val="00002E"/>
                </a:solidFill>
                <a:latin typeface="PT Sans" pitchFamily="34" charset="0"/>
                <a:ea typeface="PT Sans" pitchFamily="34" charset="-122"/>
                <a:cs typeface="PT Sans" pitchFamily="34" charset="-120"/>
              </a:rPr>
              <a:t>Inverse ShiftRows</a:t>
            </a:r>
            <a:endParaRPr lang="en-US" sz="1750" dirty="0"/>
          </a:p>
        </p:txBody>
      </p:sp>
      <p:sp>
        <p:nvSpPr>
          <p:cNvPr id="9" name="Text 6"/>
          <p:cNvSpPr/>
          <p:nvPr/>
        </p:nvSpPr>
        <p:spPr>
          <a:xfrm>
            <a:off x="2703790" y="4904661"/>
            <a:ext cx="9578102" cy="333256"/>
          </a:xfrm>
          <a:prstGeom prst="rect">
            <a:avLst/>
          </a:prstGeom>
          <a:noFill/>
          <a:ln/>
        </p:spPr>
        <p:txBody>
          <a:bodyPr wrap="none" rtlCol="0" anchor="t"/>
          <a:lstStyle/>
          <a:p>
            <a:pPr algn="l" marL="342900" indent="-342900">
              <a:lnSpc>
                <a:spcPts val="2624"/>
              </a:lnSpc>
              <a:buSzPct val="100000"/>
              <a:buFont typeface="+mj-lt"/>
              <a:buAutoNum type="arabicPeriod" startAt="3"/>
            </a:pPr>
            <a:r>
              <a:rPr lang="en-US" sz="1750" b="1" dirty="0">
                <a:solidFill>
                  <a:srgbClr val="00002E"/>
                </a:solidFill>
                <a:latin typeface="PT Sans" pitchFamily="34" charset="0"/>
                <a:ea typeface="PT Sans" pitchFamily="34" charset="-122"/>
                <a:cs typeface="PT Sans" pitchFamily="34" charset="-120"/>
              </a:rPr>
              <a:t>Inverse SubBytes</a:t>
            </a:r>
            <a:endParaRPr lang="en-US" sz="1750" dirty="0"/>
          </a:p>
        </p:txBody>
      </p:sp>
      <p:sp>
        <p:nvSpPr>
          <p:cNvPr id="10" name="Text 7"/>
          <p:cNvSpPr/>
          <p:nvPr/>
        </p:nvSpPr>
        <p:spPr>
          <a:xfrm>
            <a:off x="2703790" y="5315664"/>
            <a:ext cx="9578102" cy="333256"/>
          </a:xfrm>
          <a:prstGeom prst="rect">
            <a:avLst/>
          </a:prstGeom>
          <a:noFill/>
          <a:ln/>
        </p:spPr>
        <p:txBody>
          <a:bodyPr wrap="none" rtlCol="0" anchor="t"/>
          <a:lstStyle/>
          <a:p>
            <a:pPr algn="l" marL="342900" indent="-342900">
              <a:lnSpc>
                <a:spcPts val="2624"/>
              </a:lnSpc>
              <a:buSzPct val="100000"/>
              <a:buFont typeface="+mj-lt"/>
              <a:buAutoNum type="arabicPeriod" startAt="4"/>
            </a:pPr>
            <a:r>
              <a:rPr lang="en-US" sz="1750" b="1" dirty="0">
                <a:solidFill>
                  <a:srgbClr val="00002E"/>
                </a:solidFill>
                <a:latin typeface="PT Sans" pitchFamily="34" charset="0"/>
                <a:ea typeface="PT Sans" pitchFamily="34" charset="-122"/>
                <a:cs typeface="PT Sans" pitchFamily="34" charset="-120"/>
              </a:rPr>
              <a:t>AddRoundKey</a:t>
            </a:r>
            <a:endParaRPr lang="en-US" sz="1750" dirty="0"/>
          </a:p>
        </p:txBody>
      </p:sp>
      <p:sp>
        <p:nvSpPr>
          <p:cNvPr id="11" name="Text 8"/>
          <p:cNvSpPr/>
          <p:nvPr/>
        </p:nvSpPr>
        <p:spPr>
          <a:xfrm>
            <a:off x="2703790" y="5726668"/>
            <a:ext cx="9578102" cy="333256"/>
          </a:xfrm>
          <a:prstGeom prst="rect">
            <a:avLst/>
          </a:prstGeom>
          <a:noFill/>
          <a:ln/>
        </p:spPr>
        <p:txBody>
          <a:bodyPr wrap="none" rtlCol="0" anchor="t"/>
          <a:lstStyle/>
          <a:p>
            <a:pPr algn="l" marL="342900" indent="-342900">
              <a:lnSpc>
                <a:spcPts val="2624"/>
              </a:lnSpc>
              <a:buSzPct val="100000"/>
              <a:buFont typeface="+mj-lt"/>
              <a:buAutoNum type="arabicPeriod" startAt="5"/>
            </a:pPr>
            <a:r>
              <a:rPr lang="en-US" sz="1750" b="1" dirty="0">
                <a:solidFill>
                  <a:srgbClr val="00002E"/>
                </a:solidFill>
                <a:latin typeface="PT Sans" pitchFamily="34" charset="0"/>
                <a:ea typeface="PT Sans" pitchFamily="34" charset="-122"/>
                <a:cs typeface="PT Sans" pitchFamily="34" charset="-120"/>
              </a:rPr>
              <a:t>Inverse MixColumns</a:t>
            </a:r>
            <a:endParaRPr lang="en-US" sz="1750" dirty="0"/>
          </a:p>
        </p:txBody>
      </p:sp>
      <p:sp>
        <p:nvSpPr>
          <p:cNvPr id="12" name="Text 9"/>
          <p:cNvSpPr/>
          <p:nvPr/>
        </p:nvSpPr>
        <p:spPr>
          <a:xfrm>
            <a:off x="2348389" y="6309836"/>
            <a:ext cx="9933503" cy="333256"/>
          </a:xfrm>
          <a:prstGeom prst="rect">
            <a:avLst/>
          </a:prstGeom>
          <a:noFill/>
          <a:ln/>
        </p:spPr>
        <p:txBody>
          <a:bodyPr wrap="non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For the last round, omit the Inverse MixColumns step.</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840224"/>
            <a:ext cx="8929211" cy="522803"/>
          </a:xfrm>
          <a:prstGeom prst="rect">
            <a:avLst/>
          </a:prstGeom>
          <a:noFill/>
          <a:ln/>
        </p:spPr>
        <p:txBody>
          <a:bodyPr wrap="none" rtlCol="0" anchor="t"/>
          <a:lstStyle/>
          <a:p>
            <a:pPr indent="0" marL="0">
              <a:lnSpc>
                <a:spcPts val="4117"/>
              </a:lnSpc>
              <a:buNone/>
            </a:pPr>
            <a:r>
              <a:rPr lang="en-US" sz="3293" b="1" dirty="0">
                <a:solidFill>
                  <a:srgbClr val="00002E"/>
                </a:solidFill>
                <a:latin typeface="Nunito" pitchFamily="34" charset="0"/>
                <a:ea typeface="Nunito" pitchFamily="34" charset="-122"/>
                <a:cs typeface="Nunito" pitchFamily="34" charset="-120"/>
              </a:rPr>
              <a:t>Decryption Example (simplified for Round 10): </a:t>
            </a:r>
            <a:endParaRPr lang="en-US" sz="3293" dirty="0"/>
          </a:p>
        </p:txBody>
      </p:sp>
      <p:sp>
        <p:nvSpPr>
          <p:cNvPr id="5" name="Text 2"/>
          <p:cNvSpPr/>
          <p:nvPr/>
        </p:nvSpPr>
        <p:spPr>
          <a:xfrm>
            <a:off x="2348389" y="1807369"/>
            <a:ext cx="9933503" cy="1249799"/>
          </a:xfrm>
          <a:prstGeom prst="rect">
            <a:avLst/>
          </a:prstGeom>
          <a:noFill/>
          <a:ln/>
        </p:spPr>
        <p:txBody>
          <a:bodyPr wrap="square" rtlCol="0" anchor="t"/>
          <a:lstStyle/>
          <a:p>
            <a:pPr indent="0" marL="0">
              <a:lnSpc>
                <a:spcPts val="3281"/>
              </a:lnSpc>
              <a:buNone/>
            </a:pPr>
            <a:r>
              <a:rPr lang="en-US" sz="2187" dirty="0">
                <a:solidFill>
                  <a:srgbClr val="00002E"/>
                </a:solidFill>
                <a:latin typeface="PT Sans" pitchFamily="34" charset="0"/>
                <a:ea typeface="PT Sans" pitchFamily="34" charset="-122"/>
                <a:cs typeface="PT Sans" pitchFamily="34" charset="-120"/>
              </a:rPr>
              <a:t>1.AddRoundKey    State=33274411e36dc66b91f1f5962a9509e2⊕13111d7fe3944a17f307a78b4d2b30c5=20cf5d2ea842d1a6bc78d86e1d0f79e6</a:t>
            </a:r>
            <a:endParaRPr lang="en-US" sz="2187" dirty="0"/>
          </a:p>
        </p:txBody>
      </p:sp>
      <p:sp>
        <p:nvSpPr>
          <p:cNvPr id="6" name="Text 3"/>
          <p:cNvSpPr/>
          <p:nvPr/>
        </p:nvSpPr>
        <p:spPr>
          <a:xfrm>
            <a:off x="2348389" y="3307080"/>
            <a:ext cx="9933503" cy="416600"/>
          </a:xfrm>
          <a:prstGeom prst="rect">
            <a:avLst/>
          </a:prstGeom>
          <a:noFill/>
          <a:ln/>
        </p:spPr>
        <p:txBody>
          <a:bodyPr wrap="none" rtlCol="0" anchor="t"/>
          <a:lstStyle/>
          <a:p>
            <a:pPr indent="0" marL="0">
              <a:lnSpc>
                <a:spcPts val="3281"/>
              </a:lnSpc>
              <a:buNone/>
            </a:pPr>
            <a:r>
              <a:rPr lang="en-US" sz="2187" dirty="0">
                <a:solidFill>
                  <a:srgbClr val="00002E"/>
                </a:solidFill>
                <a:latin typeface="PT Sans" pitchFamily="34" charset="0"/>
                <a:ea typeface="PT Sans" pitchFamily="34" charset="-122"/>
                <a:cs typeface="PT Sans" pitchFamily="34" charset="-120"/>
              </a:rPr>
              <a:t>2.Inverse ShiftRows </a:t>
            </a:r>
            <a:endParaRPr lang="en-US" sz="2187" dirty="0"/>
          </a:p>
        </p:txBody>
      </p:sp>
      <p:sp>
        <p:nvSpPr>
          <p:cNvPr id="7" name="Text 4"/>
          <p:cNvSpPr/>
          <p:nvPr/>
        </p:nvSpPr>
        <p:spPr>
          <a:xfrm>
            <a:off x="2348389" y="3973592"/>
            <a:ext cx="9933503" cy="333256"/>
          </a:xfrm>
          <a:prstGeom prst="rect">
            <a:avLst/>
          </a:prstGeom>
          <a:noFill/>
          <a:ln/>
        </p:spPr>
        <p:txBody>
          <a:bodyPr wrap="non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State=20cf5d2ea842d1a6bc78d86e1d0f79e6</a:t>
            </a:r>
            <a:endParaRPr lang="en-US" sz="1750" dirty="0"/>
          </a:p>
        </p:txBody>
      </p:sp>
      <p:sp>
        <p:nvSpPr>
          <p:cNvPr id="8" name="Text 5"/>
          <p:cNvSpPr/>
          <p:nvPr/>
        </p:nvSpPr>
        <p:spPr>
          <a:xfrm>
            <a:off x="2348389" y="4556760"/>
            <a:ext cx="9933503" cy="416600"/>
          </a:xfrm>
          <a:prstGeom prst="rect">
            <a:avLst/>
          </a:prstGeom>
          <a:noFill/>
          <a:ln/>
        </p:spPr>
        <p:txBody>
          <a:bodyPr wrap="none" rtlCol="0" anchor="t"/>
          <a:lstStyle/>
          <a:p>
            <a:pPr indent="0" marL="0">
              <a:lnSpc>
                <a:spcPts val="3281"/>
              </a:lnSpc>
              <a:buNone/>
            </a:pPr>
            <a:r>
              <a:rPr lang="en-US" sz="2187" dirty="0">
                <a:solidFill>
                  <a:srgbClr val="00002E"/>
                </a:solidFill>
                <a:latin typeface="PT Sans" pitchFamily="34" charset="0"/>
                <a:ea typeface="PT Sans" pitchFamily="34" charset="-122"/>
                <a:cs typeface="PT Sans" pitchFamily="34" charset="-120"/>
              </a:rPr>
              <a:t>3.Inverse SubBytes</a:t>
            </a:r>
            <a:endParaRPr lang="en-US" sz="2187" dirty="0"/>
          </a:p>
        </p:txBody>
      </p:sp>
      <p:sp>
        <p:nvSpPr>
          <p:cNvPr id="9" name="Text 6"/>
          <p:cNvSpPr/>
          <p:nvPr/>
        </p:nvSpPr>
        <p:spPr>
          <a:xfrm>
            <a:off x="2348389" y="5223272"/>
            <a:ext cx="9933503" cy="333256"/>
          </a:xfrm>
          <a:prstGeom prst="rect">
            <a:avLst/>
          </a:prstGeom>
          <a:noFill/>
          <a:ln/>
        </p:spPr>
        <p:txBody>
          <a:bodyPr wrap="non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 State=89d810e8855ace682d1843d8cb128fe4</a:t>
            </a:r>
            <a:endParaRPr lang="en-US" sz="1750" dirty="0"/>
          </a:p>
        </p:txBody>
      </p:sp>
      <p:sp>
        <p:nvSpPr>
          <p:cNvPr id="10" name="Text 7"/>
          <p:cNvSpPr/>
          <p:nvPr/>
        </p:nvSpPr>
        <p:spPr>
          <a:xfrm>
            <a:off x="2348389" y="5806440"/>
            <a:ext cx="9933503" cy="333256"/>
          </a:xfrm>
          <a:prstGeom prst="rect">
            <a:avLst/>
          </a:prstGeom>
          <a:noFill/>
          <a:ln/>
        </p:spPr>
        <p:txBody>
          <a:bodyPr wrap="non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This process continues through all the rounds until the original plaintext is retrieved.</a:t>
            </a:r>
            <a:endParaRPr lang="en-US" sz="1750" dirty="0"/>
          </a:p>
        </p:txBody>
      </p:sp>
      <p:sp>
        <p:nvSpPr>
          <p:cNvPr id="11" name="Text 8"/>
          <p:cNvSpPr/>
          <p:nvPr/>
        </p:nvSpPr>
        <p:spPr>
          <a:xfrm>
            <a:off x="2348389" y="6389608"/>
            <a:ext cx="9933503" cy="416600"/>
          </a:xfrm>
          <a:prstGeom prst="rect">
            <a:avLst/>
          </a:prstGeom>
          <a:noFill/>
          <a:ln/>
        </p:spPr>
        <p:txBody>
          <a:bodyPr wrap="none" rtlCol="0" anchor="t"/>
          <a:lstStyle/>
          <a:p>
            <a:pPr indent="0" marL="0">
              <a:lnSpc>
                <a:spcPts val="3281"/>
              </a:lnSpc>
              <a:buNone/>
            </a:pPr>
            <a:r>
              <a:rPr lang="en-US" sz="2187" dirty="0">
                <a:solidFill>
                  <a:srgbClr val="00002E"/>
                </a:solidFill>
                <a:latin typeface="PT Sans" pitchFamily="34" charset="0"/>
                <a:ea typeface="PT Sans" pitchFamily="34" charset="-122"/>
                <a:cs typeface="PT Sans" pitchFamily="34" charset="-120"/>
              </a:rPr>
              <a:t>Final Plaintext </a:t>
            </a:r>
            <a:endParaRPr lang="en-US" sz="2187" dirty="0"/>
          </a:p>
        </p:txBody>
      </p:sp>
      <p:sp>
        <p:nvSpPr>
          <p:cNvPr id="12" name="Text 9"/>
          <p:cNvSpPr/>
          <p:nvPr/>
        </p:nvSpPr>
        <p:spPr>
          <a:xfrm>
            <a:off x="2348389" y="7056120"/>
            <a:ext cx="9933503" cy="333256"/>
          </a:xfrm>
          <a:prstGeom prst="rect">
            <a:avLst/>
          </a:prstGeom>
          <a:noFill/>
          <a:ln/>
        </p:spPr>
        <p:txBody>
          <a:bodyPr wrap="non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P=00112233445566778899aabbccddeeff</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708910" y="449104"/>
            <a:ext cx="6509385" cy="479822"/>
          </a:xfrm>
          <a:prstGeom prst="rect">
            <a:avLst/>
          </a:prstGeom>
          <a:noFill/>
          <a:ln/>
        </p:spPr>
        <p:txBody>
          <a:bodyPr wrap="none" rtlCol="0" anchor="t"/>
          <a:lstStyle/>
          <a:p>
            <a:pPr indent="0" marL="0">
              <a:lnSpc>
                <a:spcPts val="3778"/>
              </a:lnSpc>
              <a:buNone/>
            </a:pPr>
            <a:r>
              <a:rPr lang="en-US" sz="3022" b="1" dirty="0">
                <a:solidFill>
                  <a:srgbClr val="00002E"/>
                </a:solidFill>
                <a:latin typeface="Nunito" pitchFamily="34" charset="0"/>
                <a:ea typeface="Nunito" pitchFamily="34" charset="-122"/>
                <a:cs typeface="Nunito" pitchFamily="34" charset="-120"/>
              </a:rPr>
              <a:t>Encryption and Decryption Processes</a:t>
            </a:r>
            <a:endParaRPr lang="en-US" sz="3022" dirty="0"/>
          </a:p>
        </p:txBody>
      </p:sp>
      <p:pic>
        <p:nvPicPr>
          <p:cNvPr id="5" name="Image 1" descr="preencoded.png">    </p:cNvPr>
          <p:cNvPicPr>
            <a:picLocks noChangeAspect="1"/>
          </p:cNvPicPr>
          <p:nvPr/>
        </p:nvPicPr>
        <p:blipFill>
          <a:blip r:embed="rId2"/>
          <a:stretch>
            <a:fillRect/>
          </a:stretch>
        </p:blipFill>
        <p:spPr>
          <a:xfrm>
            <a:off x="2708910" y="1255157"/>
            <a:ext cx="815578" cy="1305044"/>
          </a:xfrm>
          <a:prstGeom prst="rect">
            <a:avLst/>
          </a:prstGeom>
        </p:spPr>
      </p:pic>
      <p:sp>
        <p:nvSpPr>
          <p:cNvPr id="6" name="Text 2"/>
          <p:cNvSpPr/>
          <p:nvPr/>
        </p:nvSpPr>
        <p:spPr>
          <a:xfrm>
            <a:off x="3769162" y="1418273"/>
            <a:ext cx="1919168" cy="239911"/>
          </a:xfrm>
          <a:prstGeom prst="rect">
            <a:avLst/>
          </a:prstGeom>
          <a:noFill/>
          <a:ln/>
        </p:spPr>
        <p:txBody>
          <a:bodyPr wrap="none" rtlCol="0" anchor="t"/>
          <a:lstStyle/>
          <a:p>
            <a:pPr algn="l" indent="0" marL="0">
              <a:lnSpc>
                <a:spcPts val="1889"/>
              </a:lnSpc>
              <a:buNone/>
            </a:pPr>
            <a:r>
              <a:rPr lang="en-US" sz="1511" b="1" dirty="0">
                <a:solidFill>
                  <a:srgbClr val="2D4DF2"/>
                </a:solidFill>
                <a:latin typeface="Nunito" pitchFamily="34" charset="0"/>
                <a:ea typeface="Nunito" pitchFamily="34" charset="-122"/>
                <a:cs typeface="Nunito" pitchFamily="34" charset="-120"/>
              </a:rPr>
              <a:t>Plaintext Input</a:t>
            </a:r>
            <a:endParaRPr lang="en-US" sz="1511" dirty="0"/>
          </a:p>
        </p:txBody>
      </p:sp>
      <p:sp>
        <p:nvSpPr>
          <p:cNvPr id="7" name="Text 3"/>
          <p:cNvSpPr/>
          <p:nvPr/>
        </p:nvSpPr>
        <p:spPr>
          <a:xfrm>
            <a:off x="3769162" y="1756053"/>
            <a:ext cx="8152209" cy="244673"/>
          </a:xfrm>
          <a:prstGeom prst="rect">
            <a:avLst/>
          </a:prstGeom>
          <a:noFill/>
          <a:ln/>
        </p:spPr>
        <p:txBody>
          <a:bodyPr wrap="none" rtlCol="0" anchor="t"/>
          <a:lstStyle/>
          <a:p>
            <a:pPr algn="l" indent="0" marL="0">
              <a:lnSpc>
                <a:spcPts val="1927"/>
              </a:lnSpc>
              <a:buNone/>
            </a:pPr>
            <a:r>
              <a:rPr lang="en-US" sz="1285" dirty="0">
                <a:solidFill>
                  <a:srgbClr val="00002E"/>
                </a:solidFill>
                <a:latin typeface="PT Sans" pitchFamily="34" charset="0"/>
                <a:ea typeface="PT Sans" pitchFamily="34" charset="-122"/>
                <a:cs typeface="PT Sans" pitchFamily="34" charset="-120"/>
              </a:rPr>
              <a:t>The process begins with the original data or message, known as the plaintext, which needs to be secured.</a:t>
            </a:r>
            <a:endParaRPr lang="en-US" sz="1285" dirty="0"/>
          </a:p>
        </p:txBody>
      </p:sp>
      <p:pic>
        <p:nvPicPr>
          <p:cNvPr id="8" name="Image 2" descr="preencoded.png">    </p:cNvPr>
          <p:cNvPicPr>
            <a:picLocks noChangeAspect="1"/>
          </p:cNvPicPr>
          <p:nvPr/>
        </p:nvPicPr>
        <p:blipFill>
          <a:blip r:embed="rId3"/>
          <a:stretch>
            <a:fillRect/>
          </a:stretch>
        </p:blipFill>
        <p:spPr>
          <a:xfrm>
            <a:off x="2708910" y="2560201"/>
            <a:ext cx="815578" cy="1305044"/>
          </a:xfrm>
          <a:prstGeom prst="rect">
            <a:avLst/>
          </a:prstGeom>
        </p:spPr>
      </p:pic>
      <p:sp>
        <p:nvSpPr>
          <p:cNvPr id="9" name="Text 4"/>
          <p:cNvSpPr/>
          <p:nvPr/>
        </p:nvSpPr>
        <p:spPr>
          <a:xfrm>
            <a:off x="3769162" y="2723317"/>
            <a:ext cx="1919168" cy="239911"/>
          </a:xfrm>
          <a:prstGeom prst="rect">
            <a:avLst/>
          </a:prstGeom>
          <a:noFill/>
          <a:ln/>
        </p:spPr>
        <p:txBody>
          <a:bodyPr wrap="none" rtlCol="0" anchor="t"/>
          <a:lstStyle/>
          <a:p>
            <a:pPr algn="l" indent="0" marL="0">
              <a:lnSpc>
                <a:spcPts val="1889"/>
              </a:lnSpc>
              <a:buNone/>
            </a:pPr>
            <a:r>
              <a:rPr lang="en-US" sz="1511" b="1" dirty="0">
                <a:solidFill>
                  <a:srgbClr val="015F98"/>
                </a:solidFill>
                <a:latin typeface="Nunito" pitchFamily="34" charset="0"/>
                <a:ea typeface="Nunito" pitchFamily="34" charset="-122"/>
                <a:cs typeface="Nunito" pitchFamily="34" charset="-120"/>
              </a:rPr>
              <a:t>Key Generation</a:t>
            </a:r>
            <a:endParaRPr lang="en-US" sz="1511" dirty="0"/>
          </a:p>
        </p:txBody>
      </p:sp>
      <p:sp>
        <p:nvSpPr>
          <p:cNvPr id="10" name="Text 5"/>
          <p:cNvSpPr/>
          <p:nvPr/>
        </p:nvSpPr>
        <p:spPr>
          <a:xfrm>
            <a:off x="3769162" y="3061097"/>
            <a:ext cx="8152209" cy="244673"/>
          </a:xfrm>
          <a:prstGeom prst="rect">
            <a:avLst/>
          </a:prstGeom>
          <a:noFill/>
          <a:ln/>
        </p:spPr>
        <p:txBody>
          <a:bodyPr wrap="none" rtlCol="0" anchor="t"/>
          <a:lstStyle/>
          <a:p>
            <a:pPr algn="l" indent="0" marL="0">
              <a:lnSpc>
                <a:spcPts val="1927"/>
              </a:lnSpc>
              <a:buNone/>
            </a:pPr>
            <a:r>
              <a:rPr lang="en-US" sz="1285" dirty="0">
                <a:solidFill>
                  <a:srgbClr val="00002E"/>
                </a:solidFill>
                <a:latin typeface="PT Sans" pitchFamily="34" charset="0"/>
                <a:ea typeface="PT Sans" pitchFamily="34" charset="-122"/>
                <a:cs typeface="PT Sans" pitchFamily="34" charset="-120"/>
              </a:rPr>
              <a:t>A secret key is generated, which will be used to encrypt and decrypt the data. The key must be kept secure.</a:t>
            </a:r>
            <a:endParaRPr lang="en-US" sz="1285" dirty="0"/>
          </a:p>
        </p:txBody>
      </p:sp>
      <p:pic>
        <p:nvPicPr>
          <p:cNvPr id="11" name="Image 3" descr="preencoded.png">    </p:cNvPr>
          <p:cNvPicPr>
            <a:picLocks noChangeAspect="1"/>
          </p:cNvPicPr>
          <p:nvPr/>
        </p:nvPicPr>
        <p:blipFill>
          <a:blip r:embed="rId4"/>
          <a:stretch>
            <a:fillRect/>
          </a:stretch>
        </p:blipFill>
        <p:spPr>
          <a:xfrm>
            <a:off x="2708910" y="3865245"/>
            <a:ext cx="815578" cy="1305044"/>
          </a:xfrm>
          <a:prstGeom prst="rect">
            <a:avLst/>
          </a:prstGeom>
        </p:spPr>
      </p:pic>
      <p:sp>
        <p:nvSpPr>
          <p:cNvPr id="12" name="Text 6"/>
          <p:cNvSpPr/>
          <p:nvPr/>
        </p:nvSpPr>
        <p:spPr>
          <a:xfrm>
            <a:off x="3769162" y="4028361"/>
            <a:ext cx="1919168" cy="239911"/>
          </a:xfrm>
          <a:prstGeom prst="rect">
            <a:avLst/>
          </a:prstGeom>
          <a:noFill/>
          <a:ln/>
        </p:spPr>
        <p:txBody>
          <a:bodyPr wrap="none" rtlCol="0" anchor="t"/>
          <a:lstStyle/>
          <a:p>
            <a:pPr algn="l" indent="0" marL="0">
              <a:lnSpc>
                <a:spcPts val="1889"/>
              </a:lnSpc>
              <a:buNone/>
            </a:pPr>
            <a:r>
              <a:rPr lang="en-US" sz="1511" b="1" dirty="0">
                <a:solidFill>
                  <a:srgbClr val="AD1F96"/>
                </a:solidFill>
                <a:latin typeface="Nunito" pitchFamily="34" charset="0"/>
                <a:ea typeface="Nunito" pitchFamily="34" charset="-122"/>
                <a:cs typeface="Nunito" pitchFamily="34" charset="-120"/>
              </a:rPr>
              <a:t>Encryption</a:t>
            </a:r>
            <a:endParaRPr lang="en-US" sz="1511" dirty="0"/>
          </a:p>
        </p:txBody>
      </p:sp>
      <p:sp>
        <p:nvSpPr>
          <p:cNvPr id="13" name="Text 7"/>
          <p:cNvSpPr/>
          <p:nvPr/>
        </p:nvSpPr>
        <p:spPr>
          <a:xfrm>
            <a:off x="3769162" y="4366141"/>
            <a:ext cx="8152209" cy="489347"/>
          </a:xfrm>
          <a:prstGeom prst="rect">
            <a:avLst/>
          </a:prstGeom>
          <a:noFill/>
          <a:ln/>
        </p:spPr>
        <p:txBody>
          <a:bodyPr wrap="square" rtlCol="0" anchor="t"/>
          <a:lstStyle/>
          <a:p>
            <a:pPr algn="l" indent="0" marL="0">
              <a:lnSpc>
                <a:spcPts val="1927"/>
              </a:lnSpc>
              <a:buNone/>
            </a:pPr>
            <a:r>
              <a:rPr lang="en-US" sz="1285" dirty="0">
                <a:solidFill>
                  <a:srgbClr val="00002E"/>
                </a:solidFill>
                <a:latin typeface="PT Sans" pitchFamily="34" charset="0"/>
                <a:ea typeface="PT Sans" pitchFamily="34" charset="-122"/>
                <a:cs typeface="PT Sans" pitchFamily="34" charset="-120"/>
              </a:rPr>
              <a:t>The plaintext is transformed into an unreadable format called ciphertext using the encryption algorithm and the secret key.</a:t>
            </a:r>
            <a:endParaRPr lang="en-US" sz="1285" dirty="0"/>
          </a:p>
        </p:txBody>
      </p:sp>
      <p:pic>
        <p:nvPicPr>
          <p:cNvPr id="14" name="Image 4" descr="preencoded.png">    </p:cNvPr>
          <p:cNvPicPr>
            <a:picLocks noChangeAspect="1"/>
          </p:cNvPicPr>
          <p:nvPr/>
        </p:nvPicPr>
        <p:blipFill>
          <a:blip r:embed="rId5"/>
          <a:stretch>
            <a:fillRect/>
          </a:stretch>
        </p:blipFill>
        <p:spPr>
          <a:xfrm>
            <a:off x="2708910" y="5170289"/>
            <a:ext cx="815578" cy="1305044"/>
          </a:xfrm>
          <a:prstGeom prst="rect">
            <a:avLst/>
          </a:prstGeom>
        </p:spPr>
      </p:pic>
      <p:sp>
        <p:nvSpPr>
          <p:cNvPr id="15" name="Text 8"/>
          <p:cNvSpPr/>
          <p:nvPr/>
        </p:nvSpPr>
        <p:spPr>
          <a:xfrm>
            <a:off x="3769162" y="5333405"/>
            <a:ext cx="1919168" cy="239911"/>
          </a:xfrm>
          <a:prstGeom prst="rect">
            <a:avLst/>
          </a:prstGeom>
          <a:noFill/>
          <a:ln/>
        </p:spPr>
        <p:txBody>
          <a:bodyPr wrap="none" rtlCol="0" anchor="t"/>
          <a:lstStyle/>
          <a:p>
            <a:pPr algn="l" indent="0" marL="0">
              <a:lnSpc>
                <a:spcPts val="1889"/>
              </a:lnSpc>
              <a:buNone/>
            </a:pPr>
            <a:r>
              <a:rPr lang="en-US" sz="1511" b="1" dirty="0">
                <a:solidFill>
                  <a:srgbClr val="2D4DF2"/>
                </a:solidFill>
                <a:latin typeface="Nunito" pitchFamily="34" charset="0"/>
                <a:ea typeface="Nunito" pitchFamily="34" charset="-122"/>
                <a:cs typeface="Nunito" pitchFamily="34" charset="-120"/>
              </a:rPr>
              <a:t>Transmission</a:t>
            </a:r>
            <a:endParaRPr lang="en-US" sz="1511" dirty="0"/>
          </a:p>
        </p:txBody>
      </p:sp>
      <p:sp>
        <p:nvSpPr>
          <p:cNvPr id="16" name="Text 9"/>
          <p:cNvSpPr/>
          <p:nvPr/>
        </p:nvSpPr>
        <p:spPr>
          <a:xfrm>
            <a:off x="3769162" y="5671185"/>
            <a:ext cx="8152209" cy="244673"/>
          </a:xfrm>
          <a:prstGeom prst="rect">
            <a:avLst/>
          </a:prstGeom>
          <a:noFill/>
          <a:ln/>
        </p:spPr>
        <p:txBody>
          <a:bodyPr wrap="none" rtlCol="0" anchor="t"/>
          <a:lstStyle/>
          <a:p>
            <a:pPr algn="l" indent="0" marL="0">
              <a:lnSpc>
                <a:spcPts val="1927"/>
              </a:lnSpc>
              <a:buNone/>
            </a:pPr>
            <a:r>
              <a:rPr lang="en-US" sz="1285" dirty="0">
                <a:solidFill>
                  <a:srgbClr val="00002E"/>
                </a:solidFill>
                <a:latin typeface="PT Sans" pitchFamily="34" charset="0"/>
                <a:ea typeface="PT Sans" pitchFamily="34" charset="-122"/>
                <a:cs typeface="PT Sans" pitchFamily="34" charset="-120"/>
              </a:rPr>
              <a:t>The ciphertext is transmitted or stored, ensuring the data remains secure during transport or storage.</a:t>
            </a:r>
            <a:endParaRPr lang="en-US" sz="1285" dirty="0"/>
          </a:p>
        </p:txBody>
      </p:sp>
      <p:pic>
        <p:nvPicPr>
          <p:cNvPr id="17" name="Image 5" descr="preencoded.png">    </p:cNvPr>
          <p:cNvPicPr>
            <a:picLocks noChangeAspect="1"/>
          </p:cNvPicPr>
          <p:nvPr/>
        </p:nvPicPr>
        <p:blipFill>
          <a:blip r:embed="rId6"/>
          <a:stretch>
            <a:fillRect/>
          </a:stretch>
        </p:blipFill>
        <p:spPr>
          <a:xfrm>
            <a:off x="2708910" y="6475333"/>
            <a:ext cx="815578" cy="1305044"/>
          </a:xfrm>
          <a:prstGeom prst="rect">
            <a:avLst/>
          </a:prstGeom>
        </p:spPr>
      </p:pic>
      <p:sp>
        <p:nvSpPr>
          <p:cNvPr id="18" name="Text 10"/>
          <p:cNvSpPr/>
          <p:nvPr/>
        </p:nvSpPr>
        <p:spPr>
          <a:xfrm>
            <a:off x="3769162" y="6638449"/>
            <a:ext cx="1919168" cy="239911"/>
          </a:xfrm>
          <a:prstGeom prst="rect">
            <a:avLst/>
          </a:prstGeom>
          <a:noFill/>
          <a:ln/>
        </p:spPr>
        <p:txBody>
          <a:bodyPr wrap="none" rtlCol="0" anchor="t"/>
          <a:lstStyle/>
          <a:p>
            <a:pPr algn="l" indent="0" marL="0">
              <a:lnSpc>
                <a:spcPts val="1889"/>
              </a:lnSpc>
              <a:buNone/>
            </a:pPr>
            <a:r>
              <a:rPr lang="en-US" sz="1511" b="1" dirty="0">
                <a:solidFill>
                  <a:srgbClr val="015F98"/>
                </a:solidFill>
                <a:latin typeface="Nunito" pitchFamily="34" charset="0"/>
                <a:ea typeface="Nunito" pitchFamily="34" charset="-122"/>
                <a:cs typeface="Nunito" pitchFamily="34" charset="-120"/>
              </a:rPr>
              <a:t>Decryption</a:t>
            </a:r>
            <a:endParaRPr lang="en-US" sz="1511" dirty="0"/>
          </a:p>
        </p:txBody>
      </p:sp>
      <p:sp>
        <p:nvSpPr>
          <p:cNvPr id="19" name="Text 11"/>
          <p:cNvSpPr/>
          <p:nvPr/>
        </p:nvSpPr>
        <p:spPr>
          <a:xfrm>
            <a:off x="3769162" y="6976229"/>
            <a:ext cx="8152209" cy="489347"/>
          </a:xfrm>
          <a:prstGeom prst="rect">
            <a:avLst/>
          </a:prstGeom>
          <a:noFill/>
          <a:ln/>
        </p:spPr>
        <p:txBody>
          <a:bodyPr wrap="square" rtlCol="0" anchor="t"/>
          <a:lstStyle/>
          <a:p>
            <a:pPr algn="l" indent="0" marL="0">
              <a:lnSpc>
                <a:spcPts val="1927"/>
              </a:lnSpc>
              <a:buNone/>
            </a:pPr>
            <a:r>
              <a:rPr lang="en-US" sz="1285" dirty="0">
                <a:solidFill>
                  <a:srgbClr val="00002E"/>
                </a:solidFill>
                <a:latin typeface="PT Sans" pitchFamily="34" charset="0"/>
                <a:ea typeface="PT Sans" pitchFamily="34" charset="-122"/>
                <a:cs typeface="PT Sans" pitchFamily="34" charset="-120"/>
              </a:rPr>
              <a:t>The ciphertext is transformed back into the original plaintext using the same secret key and the decryption algorithm.</a:t>
            </a:r>
            <a:endParaRPr lang="en-US" sz="1285" dirty="0"/>
          </a:p>
        </p:txBody>
      </p:sp>
      <p:pic>
        <p:nvPicPr>
          <p:cNvPr id="20"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041321" y="806768"/>
            <a:ext cx="7956590"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Image Encryption and Decryption</a:t>
            </a:r>
            <a:endParaRPr lang="en-US" sz="4117" dirty="0"/>
          </a:p>
        </p:txBody>
      </p:sp>
      <p:sp>
        <p:nvSpPr>
          <p:cNvPr id="5" name="Shape 2"/>
          <p:cNvSpPr/>
          <p:nvPr/>
        </p:nvSpPr>
        <p:spPr>
          <a:xfrm>
            <a:off x="1041321" y="1904524"/>
            <a:ext cx="3960376" cy="2447687"/>
          </a:xfrm>
          <a:prstGeom prst="roundRect">
            <a:avLst>
              <a:gd name="adj" fmla="val 16340"/>
            </a:avLst>
          </a:prstGeom>
          <a:noFill/>
          <a:ln w="22860">
            <a:solidFill>
              <a:srgbClr val="2D4DF2"/>
            </a:solidFill>
            <a:prstDash val="solid"/>
          </a:ln>
        </p:spPr>
      </p:sp>
      <p:pic>
        <p:nvPicPr>
          <p:cNvPr id="6" name="Image 1" descr="preencoded.png">    </p:cNvPr>
          <p:cNvPicPr>
            <a:picLocks noChangeAspect="1"/>
          </p:cNvPicPr>
          <p:nvPr/>
        </p:nvPicPr>
        <p:blipFill>
          <a:blip r:embed="rId2"/>
          <a:stretch>
            <a:fillRect/>
          </a:stretch>
        </p:blipFill>
        <p:spPr>
          <a:xfrm>
            <a:off x="1064181" y="1927384"/>
            <a:ext cx="3914656" cy="2401967"/>
          </a:xfrm>
          <a:prstGeom prst="rect">
            <a:avLst/>
          </a:prstGeom>
        </p:spPr>
      </p:pic>
      <p:sp>
        <p:nvSpPr>
          <p:cNvPr id="7" name="Text 3"/>
          <p:cNvSpPr/>
          <p:nvPr/>
        </p:nvSpPr>
        <p:spPr>
          <a:xfrm>
            <a:off x="1041321" y="4629864"/>
            <a:ext cx="2614017" cy="326827"/>
          </a:xfrm>
          <a:prstGeom prst="rect">
            <a:avLst/>
          </a:prstGeom>
          <a:noFill/>
          <a:ln/>
        </p:spPr>
        <p:txBody>
          <a:bodyPr wrap="none" rtlCol="0" anchor="t"/>
          <a:lstStyle/>
          <a:p>
            <a:pPr algn="l" indent="0" marL="0">
              <a:lnSpc>
                <a:spcPts val="2573"/>
              </a:lnSpc>
              <a:buNone/>
            </a:pPr>
            <a:r>
              <a:rPr lang="en-US" sz="2058" b="1" dirty="0">
                <a:solidFill>
                  <a:srgbClr val="2D4DF2"/>
                </a:solidFill>
                <a:latin typeface="Nunito" pitchFamily="34" charset="0"/>
                <a:ea typeface="Nunito" pitchFamily="34" charset="-122"/>
                <a:cs typeface="Nunito" pitchFamily="34" charset="-120"/>
              </a:rPr>
              <a:t>Encryption Process</a:t>
            </a:r>
            <a:endParaRPr lang="en-US" sz="2058" dirty="0"/>
          </a:p>
        </p:txBody>
      </p:sp>
      <p:sp>
        <p:nvSpPr>
          <p:cNvPr id="8" name="Text 4"/>
          <p:cNvSpPr/>
          <p:nvPr/>
        </p:nvSpPr>
        <p:spPr>
          <a:xfrm>
            <a:off x="1041321" y="5089922"/>
            <a:ext cx="3960376" cy="1999536"/>
          </a:xfrm>
          <a:prstGeom prst="rect">
            <a:avLst/>
          </a:prstGeom>
          <a:noFill/>
          <a:ln/>
        </p:spPr>
        <p:txBody>
          <a:bodyPr wrap="squar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The image encryption process converts the original image data into an unreadable format using a cryptographic algorithm and a secret key. This protects the image content from unauthorized access or tampering.</a:t>
            </a:r>
            <a:endParaRPr lang="en-US" sz="1750" dirty="0"/>
          </a:p>
        </p:txBody>
      </p:sp>
      <p:sp>
        <p:nvSpPr>
          <p:cNvPr id="9" name="Shape 5"/>
          <p:cNvSpPr/>
          <p:nvPr/>
        </p:nvSpPr>
        <p:spPr>
          <a:xfrm>
            <a:off x="5334953" y="1904524"/>
            <a:ext cx="3960376" cy="2447687"/>
          </a:xfrm>
          <a:prstGeom prst="roundRect">
            <a:avLst>
              <a:gd name="adj" fmla="val 16340"/>
            </a:avLst>
          </a:prstGeom>
          <a:noFill/>
          <a:ln w="22860">
            <a:solidFill>
              <a:srgbClr val="015F98"/>
            </a:solidFill>
            <a:prstDash val="solid"/>
          </a:ln>
        </p:spPr>
      </p:sp>
      <p:pic>
        <p:nvPicPr>
          <p:cNvPr id="10" name="Image 2" descr="preencoded.png">    </p:cNvPr>
          <p:cNvPicPr>
            <a:picLocks noChangeAspect="1"/>
          </p:cNvPicPr>
          <p:nvPr/>
        </p:nvPicPr>
        <p:blipFill>
          <a:blip r:embed="rId3"/>
          <a:stretch>
            <a:fillRect/>
          </a:stretch>
        </p:blipFill>
        <p:spPr>
          <a:xfrm>
            <a:off x="5357813" y="1927384"/>
            <a:ext cx="3914656" cy="2401967"/>
          </a:xfrm>
          <a:prstGeom prst="rect">
            <a:avLst/>
          </a:prstGeom>
        </p:spPr>
      </p:pic>
      <p:sp>
        <p:nvSpPr>
          <p:cNvPr id="11" name="Text 6"/>
          <p:cNvSpPr/>
          <p:nvPr/>
        </p:nvSpPr>
        <p:spPr>
          <a:xfrm>
            <a:off x="5334953" y="4629864"/>
            <a:ext cx="2614017" cy="326827"/>
          </a:xfrm>
          <a:prstGeom prst="rect">
            <a:avLst/>
          </a:prstGeom>
          <a:noFill/>
          <a:ln/>
        </p:spPr>
        <p:txBody>
          <a:bodyPr wrap="none" rtlCol="0" anchor="t"/>
          <a:lstStyle/>
          <a:p>
            <a:pPr algn="l" indent="0" marL="0">
              <a:lnSpc>
                <a:spcPts val="2573"/>
              </a:lnSpc>
              <a:buNone/>
            </a:pPr>
            <a:r>
              <a:rPr lang="en-US" sz="2058" b="1" dirty="0">
                <a:solidFill>
                  <a:srgbClr val="015F98"/>
                </a:solidFill>
                <a:latin typeface="Nunito" pitchFamily="34" charset="0"/>
                <a:ea typeface="Nunito" pitchFamily="34" charset="-122"/>
                <a:cs typeface="Nunito" pitchFamily="34" charset="-120"/>
              </a:rPr>
              <a:t>Decryption Process</a:t>
            </a:r>
            <a:endParaRPr lang="en-US" sz="2058" dirty="0"/>
          </a:p>
        </p:txBody>
      </p:sp>
      <p:sp>
        <p:nvSpPr>
          <p:cNvPr id="12" name="Text 7"/>
          <p:cNvSpPr/>
          <p:nvPr/>
        </p:nvSpPr>
        <p:spPr>
          <a:xfrm>
            <a:off x="5334953" y="5089922"/>
            <a:ext cx="3960376" cy="1999536"/>
          </a:xfrm>
          <a:prstGeom prst="rect">
            <a:avLst/>
          </a:prstGeom>
          <a:noFill/>
          <a:ln/>
        </p:spPr>
        <p:txBody>
          <a:bodyPr wrap="squar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The decryption process reverses the encryption, restoring the original image data from the encrypted form. This requires the same secret key used for encryption, ensuring only authorized parties can access the image content.</a:t>
            </a:r>
            <a:endParaRPr lang="en-US" sz="1750" dirty="0"/>
          </a:p>
        </p:txBody>
      </p:sp>
      <p:sp>
        <p:nvSpPr>
          <p:cNvPr id="13" name="Shape 8"/>
          <p:cNvSpPr/>
          <p:nvPr/>
        </p:nvSpPr>
        <p:spPr>
          <a:xfrm>
            <a:off x="9628584" y="1904524"/>
            <a:ext cx="3960376" cy="2447687"/>
          </a:xfrm>
          <a:prstGeom prst="roundRect">
            <a:avLst>
              <a:gd name="adj" fmla="val 16340"/>
            </a:avLst>
          </a:prstGeom>
          <a:noFill/>
          <a:ln w="22860">
            <a:solidFill>
              <a:srgbClr val="AD1F96"/>
            </a:solidFill>
            <a:prstDash val="solid"/>
          </a:ln>
        </p:spPr>
      </p:sp>
      <p:pic>
        <p:nvPicPr>
          <p:cNvPr id="14" name="Image 3" descr="preencoded.png">    </p:cNvPr>
          <p:cNvPicPr>
            <a:picLocks noChangeAspect="1"/>
          </p:cNvPicPr>
          <p:nvPr/>
        </p:nvPicPr>
        <p:blipFill>
          <a:blip r:embed="rId4"/>
          <a:stretch>
            <a:fillRect/>
          </a:stretch>
        </p:blipFill>
        <p:spPr>
          <a:xfrm>
            <a:off x="9651444" y="1927384"/>
            <a:ext cx="3914656" cy="2401967"/>
          </a:xfrm>
          <a:prstGeom prst="rect">
            <a:avLst/>
          </a:prstGeom>
        </p:spPr>
      </p:pic>
      <p:sp>
        <p:nvSpPr>
          <p:cNvPr id="15" name="Text 9"/>
          <p:cNvSpPr/>
          <p:nvPr/>
        </p:nvSpPr>
        <p:spPr>
          <a:xfrm>
            <a:off x="9628584" y="4629864"/>
            <a:ext cx="3100149" cy="326827"/>
          </a:xfrm>
          <a:prstGeom prst="rect">
            <a:avLst/>
          </a:prstGeom>
          <a:noFill/>
          <a:ln/>
        </p:spPr>
        <p:txBody>
          <a:bodyPr wrap="none" rtlCol="0" anchor="t"/>
          <a:lstStyle/>
          <a:p>
            <a:pPr algn="l" indent="0" marL="0">
              <a:lnSpc>
                <a:spcPts val="2573"/>
              </a:lnSpc>
              <a:buNone/>
            </a:pPr>
            <a:r>
              <a:rPr lang="en-US" sz="2058" b="1" dirty="0">
                <a:solidFill>
                  <a:srgbClr val="AD1F96"/>
                </a:solidFill>
                <a:latin typeface="Nunito" pitchFamily="34" charset="0"/>
                <a:ea typeface="Nunito" pitchFamily="34" charset="-122"/>
                <a:cs typeface="Nunito" pitchFamily="34" charset="-120"/>
              </a:rPr>
              <a:t>Cryptographic Algorithms</a:t>
            </a:r>
            <a:endParaRPr lang="en-US" sz="2058" dirty="0"/>
          </a:p>
        </p:txBody>
      </p:sp>
      <p:sp>
        <p:nvSpPr>
          <p:cNvPr id="16" name="Text 10"/>
          <p:cNvSpPr/>
          <p:nvPr/>
        </p:nvSpPr>
        <p:spPr>
          <a:xfrm>
            <a:off x="9628584" y="5089922"/>
            <a:ext cx="3960376" cy="2332792"/>
          </a:xfrm>
          <a:prstGeom prst="rect">
            <a:avLst/>
          </a:prstGeom>
          <a:noFill/>
          <a:ln/>
        </p:spPr>
        <p:txBody>
          <a:bodyPr wrap="square" rtlCol="0" anchor="t"/>
          <a:lstStyle/>
          <a:p>
            <a:pPr algn="l" indent="0" marL="0">
              <a:lnSpc>
                <a:spcPts val="2624"/>
              </a:lnSpc>
              <a:buNone/>
            </a:pPr>
            <a:r>
              <a:rPr lang="en-US" sz="1750" dirty="0">
                <a:solidFill>
                  <a:srgbClr val="00002E"/>
                </a:solidFill>
                <a:latin typeface="PT Sans" pitchFamily="34" charset="0"/>
                <a:ea typeface="PT Sans" pitchFamily="34" charset="-122"/>
                <a:cs typeface="PT Sans" pitchFamily="34" charset="-120"/>
              </a:rPr>
              <a:t>Commonly used algorithms for image encryption include DES, Triple DES, and AES. These algorithms apply complex mathematical transformations to the image data, providing strong protection against unauthorized access and data manipulation.</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041321" y="1319808"/>
            <a:ext cx="7888605"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Video Encryption and Decryption</a:t>
            </a:r>
            <a:endParaRPr lang="en-US" sz="4117" dirty="0"/>
          </a:p>
        </p:txBody>
      </p:sp>
      <p:sp>
        <p:nvSpPr>
          <p:cNvPr id="5" name="Text 2"/>
          <p:cNvSpPr/>
          <p:nvPr/>
        </p:nvSpPr>
        <p:spPr>
          <a:xfrm>
            <a:off x="1041321" y="2506385"/>
            <a:ext cx="6002774"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Video encryption is a critical process to secure confidential video content during transmission and storage. It involves converting the original video data into an unreadable format using cryptographic algorithms like DES, Triple DES, and AES.</a:t>
            </a:r>
            <a:endParaRPr lang="en-US" sz="1750" dirty="0"/>
          </a:p>
        </p:txBody>
      </p:sp>
      <p:sp>
        <p:nvSpPr>
          <p:cNvPr id="6" name="Text 3"/>
          <p:cNvSpPr/>
          <p:nvPr/>
        </p:nvSpPr>
        <p:spPr>
          <a:xfrm>
            <a:off x="1041321" y="4039314"/>
            <a:ext cx="6002774" cy="999768"/>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encrypted video can only be accessed by authorized parties with the correct decryption key. This protects the video from unauthorized access, tampering, and eavesdropping.</a:t>
            </a:r>
            <a:endParaRPr lang="en-US" sz="1750" dirty="0"/>
          </a:p>
        </p:txBody>
      </p:sp>
      <p:pic>
        <p:nvPicPr>
          <p:cNvPr id="7" name="Image 1" descr="preencoded.png">    </p:cNvPr>
          <p:cNvPicPr>
            <a:picLocks noChangeAspect="1"/>
          </p:cNvPicPr>
          <p:nvPr/>
        </p:nvPicPr>
        <p:blipFill>
          <a:blip r:embed="rId2"/>
          <a:stretch>
            <a:fillRect/>
          </a:stretch>
        </p:blipFill>
        <p:spPr>
          <a:xfrm>
            <a:off x="7593687" y="2556391"/>
            <a:ext cx="6002774" cy="4103370"/>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9429274" y="1649254"/>
            <a:ext cx="4931093" cy="4931093"/>
          </a:xfrm>
          <a:prstGeom prst="rect">
            <a:avLst/>
          </a:prstGeom>
        </p:spPr>
      </p:pic>
      <p:sp>
        <p:nvSpPr>
          <p:cNvPr id="5" name="Text 1"/>
          <p:cNvSpPr/>
          <p:nvPr/>
        </p:nvSpPr>
        <p:spPr>
          <a:xfrm>
            <a:off x="833199" y="1670090"/>
            <a:ext cx="7477601" cy="1306830"/>
          </a:xfrm>
          <a:prstGeom prst="rect">
            <a:avLst/>
          </a:prstGeom>
          <a:noFill/>
          <a:ln/>
        </p:spPr>
        <p:txBody>
          <a:bodyPr wrap="squar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Text Encryption and Decryption</a:t>
            </a:r>
            <a:endParaRPr lang="en-US" sz="4117" dirty="0"/>
          </a:p>
        </p:txBody>
      </p:sp>
      <p:sp>
        <p:nvSpPr>
          <p:cNvPr id="6" name="Text 2"/>
          <p:cNvSpPr/>
          <p:nvPr/>
        </p:nvSpPr>
        <p:spPr>
          <a:xfrm>
            <a:off x="833199" y="3310176"/>
            <a:ext cx="7477601"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encryption and decryption of text data is a critical component of secure communication. Various cryptographic algorithms, such as DES, Triple DES, and AES, provide robust protection for confidential text messages by transforming the plaintext into ciphertext that is unreadable to unauthorized parties.</a:t>
            </a:r>
            <a:endParaRPr lang="en-US" sz="1750" dirty="0"/>
          </a:p>
        </p:txBody>
      </p:sp>
      <p:sp>
        <p:nvSpPr>
          <p:cNvPr id="7" name="Text 3"/>
          <p:cNvSpPr/>
          <p:nvPr/>
        </p:nvSpPr>
        <p:spPr>
          <a:xfrm>
            <a:off x="833199" y="4893112"/>
            <a:ext cx="7477601" cy="1666280"/>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These algorithms leverage complex mathematical functions and keys to ensure the security of the text data, enabling the intended recipient to decrypt the message and access the original content. The performance of these algorithms is evaluated based on factors like encryption/decryption speed, key size, and computational complexity.</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9429274" y="2372439"/>
            <a:ext cx="4930973" cy="3484602"/>
          </a:xfrm>
          <a:prstGeom prst="rect">
            <a:avLst/>
          </a:prstGeom>
        </p:spPr>
      </p:pic>
      <p:sp>
        <p:nvSpPr>
          <p:cNvPr id="5" name="Text 1"/>
          <p:cNvSpPr/>
          <p:nvPr/>
        </p:nvSpPr>
        <p:spPr>
          <a:xfrm>
            <a:off x="833199" y="2496741"/>
            <a:ext cx="5228153"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INTRODUCTION</a:t>
            </a:r>
            <a:endParaRPr lang="en-US" sz="4117" dirty="0"/>
          </a:p>
        </p:txBody>
      </p:sp>
      <p:sp>
        <p:nvSpPr>
          <p:cNvPr id="6" name="Text 2"/>
          <p:cNvSpPr/>
          <p:nvPr/>
        </p:nvSpPr>
        <p:spPr>
          <a:xfrm>
            <a:off x="833199" y="3483412"/>
            <a:ext cx="7477601"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Data Encryption is a method of preserving data confidentiality by transforming it into ciphertext, which can only be decoded using a unique decryption key produced at the time of the encryption or before it. The conversion of plaintext into ciphertext is known as encryption.</a:t>
            </a:r>
            <a:endParaRPr lang="en-US" sz="1750" dirty="0"/>
          </a:p>
        </p:txBody>
      </p:sp>
      <p:sp>
        <p:nvSpPr>
          <p:cNvPr id="7" name="Text 3"/>
          <p:cNvSpPr/>
          <p:nvPr/>
        </p:nvSpPr>
        <p:spPr>
          <a:xfrm>
            <a:off x="833199" y="5066348"/>
            <a:ext cx="7477601" cy="66651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Depending on the use case, there are a variety of data encryption algorithms to choose from, but the following are the most commonly used:</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46269"/>
          </a:xfrm>
          <a:prstGeom prst="rect">
            <a:avLst/>
          </a:prstGeom>
          <a:solidFill>
            <a:srgbClr val="F3F3FF">
              <a:alpha val="75000"/>
            </a:srgbClr>
          </a:solidFill>
          <a:ln/>
        </p:spPr>
      </p:sp>
      <p:sp>
        <p:nvSpPr>
          <p:cNvPr id="4" name="Text 1"/>
          <p:cNvSpPr/>
          <p:nvPr/>
        </p:nvSpPr>
        <p:spPr>
          <a:xfrm>
            <a:off x="1756767" y="541258"/>
            <a:ext cx="6692265" cy="578882"/>
          </a:xfrm>
          <a:prstGeom prst="rect">
            <a:avLst/>
          </a:prstGeom>
          <a:noFill/>
          <a:ln/>
        </p:spPr>
        <p:txBody>
          <a:bodyPr wrap="none" rtlCol="0" anchor="t"/>
          <a:lstStyle/>
          <a:p>
            <a:pPr indent="0" marL="0">
              <a:lnSpc>
                <a:spcPts val="4559"/>
              </a:lnSpc>
              <a:buNone/>
            </a:pPr>
            <a:r>
              <a:rPr lang="en-US" sz="3647" b="1" dirty="0">
                <a:solidFill>
                  <a:srgbClr val="00002E"/>
                </a:solidFill>
                <a:latin typeface="Nunito" pitchFamily="34" charset="0"/>
                <a:ea typeface="Nunito" pitchFamily="34" charset="-122"/>
                <a:cs typeface="Nunito" pitchFamily="34" charset="-120"/>
              </a:rPr>
              <a:t>Performance Evaluation Metrics</a:t>
            </a:r>
            <a:endParaRPr lang="en-US" sz="3647" dirty="0"/>
          </a:p>
        </p:txBody>
      </p:sp>
      <p:sp>
        <p:nvSpPr>
          <p:cNvPr id="5" name="Text 2"/>
          <p:cNvSpPr/>
          <p:nvPr/>
        </p:nvSpPr>
        <p:spPr>
          <a:xfrm>
            <a:off x="1756767" y="1415415"/>
            <a:ext cx="11116866" cy="885468"/>
          </a:xfrm>
          <a:prstGeom prst="rect">
            <a:avLst/>
          </a:prstGeom>
          <a:noFill/>
          <a:ln/>
        </p:spPr>
        <p:txBody>
          <a:bodyPr wrap="squar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To evaluate the performance of cryptography algorithms like DES, Triple DES, and AES, key metrics are considered. These include </a:t>
            </a:r>
            <a:pPr indent="0" marL="0">
              <a:lnSpc>
                <a:spcPts val="2325"/>
              </a:lnSpc>
              <a:buNone/>
            </a:pPr>
            <a:r>
              <a:rPr lang="en-US" sz="1550" b="1" dirty="0">
                <a:solidFill>
                  <a:srgbClr val="00002E"/>
                </a:solidFill>
                <a:latin typeface="PT Sans" pitchFamily="34" charset="0"/>
                <a:ea typeface="PT Sans" pitchFamily="34" charset="-122"/>
                <a:cs typeface="PT Sans" pitchFamily="34" charset="-120"/>
              </a:rPr>
              <a:t>encryption and decryption time, key strength, memory usage, and energy consumption</a:t>
            </a:r>
            <a:pPr indent="0" marL="0">
              <a:lnSpc>
                <a:spcPts val="2325"/>
              </a:lnSpc>
              <a:buNone/>
            </a:pPr>
            <a:r>
              <a:rPr lang="en-US" sz="1550" dirty="0">
                <a:solidFill>
                  <a:srgbClr val="00002E"/>
                </a:solidFill>
                <a:latin typeface="PT Sans" pitchFamily="34" charset="0"/>
                <a:ea typeface="PT Sans" pitchFamily="34" charset="-122"/>
                <a:cs typeface="PT Sans" pitchFamily="34" charset="-120"/>
              </a:rPr>
              <a:t>. Factors like </a:t>
            </a:r>
            <a:pPr indent="0" marL="0">
              <a:lnSpc>
                <a:spcPts val="2325"/>
              </a:lnSpc>
              <a:buNone/>
            </a:pPr>
            <a:r>
              <a:rPr lang="en-US" sz="1550" b="1" dirty="0">
                <a:solidFill>
                  <a:srgbClr val="00002E"/>
                </a:solidFill>
                <a:latin typeface="PT Sans" pitchFamily="34" charset="0"/>
                <a:ea typeface="PT Sans" pitchFamily="34" charset="-122"/>
                <a:cs typeface="PT Sans" pitchFamily="34" charset="-120"/>
              </a:rPr>
              <a:t>data size, hardware specifications, and attack resistance</a:t>
            </a:r>
            <a:pPr indent="0" marL="0">
              <a:lnSpc>
                <a:spcPts val="2325"/>
              </a:lnSpc>
              <a:buNone/>
            </a:pPr>
            <a:r>
              <a:rPr lang="en-US" sz="1550" dirty="0">
                <a:solidFill>
                  <a:srgbClr val="00002E"/>
                </a:solidFill>
                <a:latin typeface="PT Sans" pitchFamily="34" charset="0"/>
                <a:ea typeface="PT Sans" pitchFamily="34" charset="-122"/>
                <a:cs typeface="PT Sans" pitchFamily="34" charset="-120"/>
              </a:rPr>
              <a:t> are also evaluated.</a:t>
            </a:r>
            <a:endParaRPr lang="en-US" sz="1550" dirty="0"/>
          </a:p>
        </p:txBody>
      </p:sp>
      <p:sp>
        <p:nvSpPr>
          <p:cNvPr id="6" name="Shape 3"/>
          <p:cNvSpPr/>
          <p:nvPr/>
        </p:nvSpPr>
        <p:spPr>
          <a:xfrm>
            <a:off x="1756767" y="2522339"/>
            <a:ext cx="11116866" cy="4370903"/>
          </a:xfrm>
          <a:prstGeom prst="roundRect">
            <a:avLst>
              <a:gd name="adj" fmla="val 8107"/>
            </a:avLst>
          </a:prstGeom>
          <a:solidFill>
            <a:srgbClr val="F3F3FF"/>
          </a:solidFill>
          <a:ln w="45720">
            <a:solidFill>
              <a:srgbClr val="DFDFEB"/>
            </a:solidFill>
            <a:prstDash val="solid"/>
          </a:ln>
        </p:spPr>
      </p:sp>
      <p:sp>
        <p:nvSpPr>
          <p:cNvPr id="7" name="Text 4"/>
          <p:cNvSpPr/>
          <p:nvPr/>
        </p:nvSpPr>
        <p:spPr>
          <a:xfrm>
            <a:off x="1999298" y="2693789"/>
            <a:ext cx="5115282" cy="295156"/>
          </a:xfrm>
          <a:prstGeom prst="rect">
            <a:avLst/>
          </a:prstGeom>
          <a:noFill/>
          <a:ln/>
        </p:spPr>
        <p:txBody>
          <a:bodyPr wrap="non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Metric</a:t>
            </a:r>
            <a:endParaRPr lang="en-US" sz="1550" dirty="0"/>
          </a:p>
        </p:txBody>
      </p:sp>
      <p:sp>
        <p:nvSpPr>
          <p:cNvPr id="8" name="Text 5"/>
          <p:cNvSpPr/>
          <p:nvPr/>
        </p:nvSpPr>
        <p:spPr>
          <a:xfrm>
            <a:off x="7515820" y="2693789"/>
            <a:ext cx="5115282" cy="295156"/>
          </a:xfrm>
          <a:prstGeom prst="rect">
            <a:avLst/>
          </a:prstGeom>
          <a:noFill/>
          <a:ln/>
        </p:spPr>
        <p:txBody>
          <a:bodyPr wrap="non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Description</a:t>
            </a:r>
            <a:endParaRPr lang="en-US" sz="1550" dirty="0"/>
          </a:p>
        </p:txBody>
      </p:sp>
      <p:sp>
        <p:nvSpPr>
          <p:cNvPr id="9" name="Text 6"/>
          <p:cNvSpPr/>
          <p:nvPr/>
        </p:nvSpPr>
        <p:spPr>
          <a:xfrm>
            <a:off x="1999298" y="3263265"/>
            <a:ext cx="5115282" cy="295156"/>
          </a:xfrm>
          <a:prstGeom prst="rect">
            <a:avLst/>
          </a:prstGeom>
          <a:noFill/>
          <a:ln/>
        </p:spPr>
        <p:txBody>
          <a:bodyPr wrap="non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Encryption Time</a:t>
            </a:r>
            <a:endParaRPr lang="en-US" sz="1550" dirty="0"/>
          </a:p>
        </p:txBody>
      </p:sp>
      <p:sp>
        <p:nvSpPr>
          <p:cNvPr id="10" name="Text 7"/>
          <p:cNvSpPr/>
          <p:nvPr/>
        </p:nvSpPr>
        <p:spPr>
          <a:xfrm>
            <a:off x="7515820" y="3263265"/>
            <a:ext cx="5115282" cy="295156"/>
          </a:xfrm>
          <a:prstGeom prst="rect">
            <a:avLst/>
          </a:prstGeom>
          <a:noFill/>
          <a:ln/>
        </p:spPr>
        <p:txBody>
          <a:bodyPr wrap="non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The time taken to convert plaintext to ciphertext.</a:t>
            </a:r>
            <a:endParaRPr lang="en-US" sz="1550" dirty="0"/>
          </a:p>
        </p:txBody>
      </p:sp>
      <p:sp>
        <p:nvSpPr>
          <p:cNvPr id="11" name="Text 8"/>
          <p:cNvSpPr/>
          <p:nvPr/>
        </p:nvSpPr>
        <p:spPr>
          <a:xfrm>
            <a:off x="1999298" y="3832741"/>
            <a:ext cx="5115282" cy="295156"/>
          </a:xfrm>
          <a:prstGeom prst="rect">
            <a:avLst/>
          </a:prstGeom>
          <a:noFill/>
          <a:ln/>
        </p:spPr>
        <p:txBody>
          <a:bodyPr wrap="non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Decryption Time</a:t>
            </a:r>
            <a:endParaRPr lang="en-US" sz="1550" dirty="0"/>
          </a:p>
        </p:txBody>
      </p:sp>
      <p:sp>
        <p:nvSpPr>
          <p:cNvPr id="12" name="Text 9"/>
          <p:cNvSpPr/>
          <p:nvPr/>
        </p:nvSpPr>
        <p:spPr>
          <a:xfrm>
            <a:off x="7515820" y="3832741"/>
            <a:ext cx="5115282" cy="295156"/>
          </a:xfrm>
          <a:prstGeom prst="rect">
            <a:avLst/>
          </a:prstGeom>
          <a:noFill/>
          <a:ln/>
        </p:spPr>
        <p:txBody>
          <a:bodyPr wrap="non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The time taken to convert ciphertext back to plaintext.</a:t>
            </a:r>
            <a:endParaRPr lang="en-US" sz="1550" dirty="0"/>
          </a:p>
        </p:txBody>
      </p:sp>
      <p:sp>
        <p:nvSpPr>
          <p:cNvPr id="13" name="Text 10"/>
          <p:cNvSpPr/>
          <p:nvPr/>
        </p:nvSpPr>
        <p:spPr>
          <a:xfrm>
            <a:off x="1999298" y="4402217"/>
            <a:ext cx="5115282" cy="295156"/>
          </a:xfrm>
          <a:prstGeom prst="rect">
            <a:avLst/>
          </a:prstGeom>
          <a:noFill/>
          <a:ln/>
        </p:spPr>
        <p:txBody>
          <a:bodyPr wrap="non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Key Strength</a:t>
            </a:r>
            <a:endParaRPr lang="en-US" sz="1550" dirty="0"/>
          </a:p>
        </p:txBody>
      </p:sp>
      <p:sp>
        <p:nvSpPr>
          <p:cNvPr id="14" name="Text 11"/>
          <p:cNvSpPr/>
          <p:nvPr/>
        </p:nvSpPr>
        <p:spPr>
          <a:xfrm>
            <a:off x="7515820" y="4402217"/>
            <a:ext cx="5115282" cy="590312"/>
          </a:xfrm>
          <a:prstGeom prst="rect">
            <a:avLst/>
          </a:prstGeom>
          <a:noFill/>
          <a:ln/>
        </p:spPr>
        <p:txBody>
          <a:bodyPr wrap="squar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The number of possible keys and resistance to brute-force attacks.</a:t>
            </a:r>
            <a:endParaRPr lang="en-US" sz="1550" dirty="0"/>
          </a:p>
        </p:txBody>
      </p:sp>
      <p:sp>
        <p:nvSpPr>
          <p:cNvPr id="15" name="Text 12"/>
          <p:cNvSpPr/>
          <p:nvPr/>
        </p:nvSpPr>
        <p:spPr>
          <a:xfrm>
            <a:off x="1999298" y="5266849"/>
            <a:ext cx="5115282" cy="295156"/>
          </a:xfrm>
          <a:prstGeom prst="rect">
            <a:avLst/>
          </a:prstGeom>
          <a:noFill/>
          <a:ln/>
        </p:spPr>
        <p:txBody>
          <a:bodyPr wrap="non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Memory Usage</a:t>
            </a:r>
            <a:endParaRPr lang="en-US" sz="1550" dirty="0"/>
          </a:p>
        </p:txBody>
      </p:sp>
      <p:sp>
        <p:nvSpPr>
          <p:cNvPr id="16" name="Text 13"/>
          <p:cNvSpPr/>
          <p:nvPr/>
        </p:nvSpPr>
        <p:spPr>
          <a:xfrm>
            <a:off x="7515820" y="5266849"/>
            <a:ext cx="5115282" cy="590312"/>
          </a:xfrm>
          <a:prstGeom prst="rect">
            <a:avLst/>
          </a:prstGeom>
          <a:noFill/>
          <a:ln/>
        </p:spPr>
        <p:txBody>
          <a:bodyPr wrap="squar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The amount of RAM required to perform encryption/decryption.</a:t>
            </a:r>
            <a:endParaRPr lang="en-US" sz="1550" dirty="0"/>
          </a:p>
        </p:txBody>
      </p:sp>
      <p:sp>
        <p:nvSpPr>
          <p:cNvPr id="17" name="Text 14"/>
          <p:cNvSpPr/>
          <p:nvPr/>
        </p:nvSpPr>
        <p:spPr>
          <a:xfrm>
            <a:off x="1999298" y="6131481"/>
            <a:ext cx="5115282" cy="295156"/>
          </a:xfrm>
          <a:prstGeom prst="rect">
            <a:avLst/>
          </a:prstGeom>
          <a:noFill/>
          <a:ln/>
        </p:spPr>
        <p:txBody>
          <a:bodyPr wrap="non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Energy Consumption</a:t>
            </a:r>
            <a:endParaRPr lang="en-US" sz="1550" dirty="0"/>
          </a:p>
        </p:txBody>
      </p:sp>
      <p:sp>
        <p:nvSpPr>
          <p:cNvPr id="18" name="Text 15"/>
          <p:cNvSpPr/>
          <p:nvPr/>
        </p:nvSpPr>
        <p:spPr>
          <a:xfrm>
            <a:off x="7515820" y="6131481"/>
            <a:ext cx="5115282" cy="590312"/>
          </a:xfrm>
          <a:prstGeom prst="rect">
            <a:avLst/>
          </a:prstGeom>
          <a:noFill/>
          <a:ln/>
        </p:spPr>
        <p:txBody>
          <a:bodyPr wrap="squar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The power required to run the encryption/decryption process.</a:t>
            </a:r>
            <a:endParaRPr lang="en-US" sz="1550" dirty="0"/>
          </a:p>
        </p:txBody>
      </p:sp>
      <p:sp>
        <p:nvSpPr>
          <p:cNvPr id="19" name="Text 16"/>
          <p:cNvSpPr/>
          <p:nvPr/>
        </p:nvSpPr>
        <p:spPr>
          <a:xfrm>
            <a:off x="1756767" y="7114699"/>
            <a:ext cx="11116866" cy="590312"/>
          </a:xfrm>
          <a:prstGeom prst="rect">
            <a:avLst/>
          </a:prstGeom>
          <a:noFill/>
          <a:ln/>
        </p:spPr>
        <p:txBody>
          <a:bodyPr wrap="square" rtlCol="0" anchor="t"/>
          <a:lstStyle/>
          <a:p>
            <a:pPr indent="0" marL="0">
              <a:lnSpc>
                <a:spcPts val="2325"/>
              </a:lnSpc>
              <a:buNone/>
            </a:pPr>
            <a:r>
              <a:rPr lang="en-US" sz="1550" dirty="0">
                <a:solidFill>
                  <a:srgbClr val="00002E"/>
                </a:solidFill>
                <a:latin typeface="PT Sans" pitchFamily="34" charset="0"/>
                <a:ea typeface="PT Sans" pitchFamily="34" charset="-122"/>
                <a:cs typeface="PT Sans" pitchFamily="34" charset="-120"/>
              </a:rPr>
              <a:t>These metrics help determine the efficiency, security, and practicality of each algorithm for different applications involving images, videos, and text data.</a:t>
            </a:r>
            <a:endParaRPr lang="en-US" sz="1550"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1041321" y="3591520"/>
            <a:ext cx="12399407"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Security Strength and Resistance to Attacks for DES</a:t>
            </a:r>
            <a:endParaRPr lang="en-US" sz="4117" dirty="0"/>
          </a:p>
        </p:txBody>
      </p:sp>
      <p:sp>
        <p:nvSpPr>
          <p:cNvPr id="6" name="Text 2"/>
          <p:cNvSpPr/>
          <p:nvPr/>
        </p:nvSpPr>
        <p:spPr>
          <a:xfrm>
            <a:off x="1041321" y="4800362"/>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Short Key Length</a:t>
            </a:r>
            <a:endParaRPr lang="en-US" sz="2058" dirty="0"/>
          </a:p>
        </p:txBody>
      </p:sp>
      <p:sp>
        <p:nvSpPr>
          <p:cNvPr id="7" name="Text 3"/>
          <p:cNvSpPr/>
          <p:nvPr/>
        </p:nvSpPr>
        <p:spPr>
          <a:xfrm>
            <a:off x="1041321" y="5349359"/>
            <a:ext cx="3820716" cy="333256"/>
          </a:xfrm>
          <a:prstGeom prst="rect">
            <a:avLst/>
          </a:prstGeom>
          <a:noFill/>
          <a:ln/>
        </p:spPr>
        <p:txBody>
          <a:bodyPr wrap="none" rtlCol="0" anchor="t"/>
          <a:lstStyle/>
          <a:p>
            <a:pPr indent="0" marL="0">
              <a:lnSpc>
                <a:spcPts val="2624"/>
              </a:lnSpc>
              <a:buNone/>
            </a:pPr>
            <a:endParaRPr lang="en-US" sz="1750" dirty="0"/>
          </a:p>
        </p:txBody>
      </p:sp>
      <p:sp>
        <p:nvSpPr>
          <p:cNvPr id="8" name="Text 4"/>
          <p:cNvSpPr/>
          <p:nvPr/>
        </p:nvSpPr>
        <p:spPr>
          <a:xfrm>
            <a:off x="1041321" y="5882521"/>
            <a:ext cx="3820716"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DES has a relatively short 56bit key length, making it vulnerable to brute-force attacks that can try all possible key combinations</a:t>
            </a:r>
            <a:endParaRPr lang="en-US" sz="1750" dirty="0"/>
          </a:p>
        </p:txBody>
      </p:sp>
      <p:sp>
        <p:nvSpPr>
          <p:cNvPr id="9" name="Text 5"/>
          <p:cNvSpPr/>
          <p:nvPr/>
        </p:nvSpPr>
        <p:spPr>
          <a:xfrm>
            <a:off x="5411629" y="4800362"/>
            <a:ext cx="3354348"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Weak Cryptographic Design</a:t>
            </a:r>
            <a:endParaRPr lang="en-US" sz="2058" dirty="0"/>
          </a:p>
        </p:txBody>
      </p:sp>
      <p:sp>
        <p:nvSpPr>
          <p:cNvPr id="10" name="Text 6"/>
          <p:cNvSpPr/>
          <p:nvPr/>
        </p:nvSpPr>
        <p:spPr>
          <a:xfrm>
            <a:off x="5411629" y="5349359"/>
            <a:ext cx="3820716" cy="1666280"/>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DES algorithm has been shown to have weaknesses in its internal structure, making it susceptible to differential and linear cryptanalysis attacks.</a:t>
            </a:r>
            <a:endParaRPr lang="en-US" sz="1750" dirty="0"/>
          </a:p>
        </p:txBody>
      </p:sp>
      <p:sp>
        <p:nvSpPr>
          <p:cNvPr id="11" name="Text 7"/>
          <p:cNvSpPr/>
          <p:nvPr/>
        </p:nvSpPr>
        <p:spPr>
          <a:xfrm>
            <a:off x="9781937" y="4800362"/>
            <a:ext cx="3783568"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Declining Computational Power</a:t>
            </a:r>
            <a:endParaRPr lang="en-US" sz="2058" dirty="0"/>
          </a:p>
        </p:txBody>
      </p:sp>
      <p:sp>
        <p:nvSpPr>
          <p:cNvPr id="12" name="Text 8"/>
          <p:cNvSpPr/>
          <p:nvPr/>
        </p:nvSpPr>
        <p:spPr>
          <a:xfrm>
            <a:off x="9781937" y="5349359"/>
            <a:ext cx="3820716" cy="1666280"/>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As computing power has increased exponentially, the effort required to break DES has become more feasible, reducing its overall security strength over time.</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041321" y="2142649"/>
            <a:ext cx="12547640" cy="1306830"/>
          </a:xfrm>
          <a:prstGeom prst="rect">
            <a:avLst/>
          </a:prstGeom>
          <a:noFill/>
          <a:ln/>
        </p:spPr>
        <p:txBody>
          <a:bodyPr wrap="squar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Security Strength and Resistance to Attacks for triple DES</a:t>
            </a:r>
            <a:endParaRPr lang="en-US" sz="4117" dirty="0"/>
          </a:p>
        </p:txBody>
      </p:sp>
      <p:sp>
        <p:nvSpPr>
          <p:cNvPr id="5" name="Text 2"/>
          <p:cNvSpPr/>
          <p:nvPr/>
        </p:nvSpPr>
        <p:spPr>
          <a:xfrm>
            <a:off x="1041321" y="4004905"/>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Enhanced Security</a:t>
            </a:r>
            <a:endParaRPr lang="en-US" sz="2058" dirty="0"/>
          </a:p>
        </p:txBody>
      </p:sp>
      <p:sp>
        <p:nvSpPr>
          <p:cNvPr id="6" name="Text 3"/>
          <p:cNvSpPr/>
          <p:nvPr/>
        </p:nvSpPr>
        <p:spPr>
          <a:xfrm>
            <a:off x="1041321" y="4553902"/>
            <a:ext cx="3820716"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Triple DES provides stronger encryption than the original DES by applying the DES algorithm three times with three different keys.</a:t>
            </a:r>
            <a:endParaRPr lang="en-US" sz="1750" dirty="0"/>
          </a:p>
        </p:txBody>
      </p:sp>
      <p:sp>
        <p:nvSpPr>
          <p:cNvPr id="7" name="Text 4"/>
          <p:cNvSpPr/>
          <p:nvPr/>
        </p:nvSpPr>
        <p:spPr>
          <a:xfrm>
            <a:off x="5411629" y="4004905"/>
            <a:ext cx="3025854"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Resistance to Brute Force</a:t>
            </a:r>
            <a:endParaRPr lang="en-US" sz="2058" dirty="0"/>
          </a:p>
        </p:txBody>
      </p:sp>
      <p:sp>
        <p:nvSpPr>
          <p:cNvPr id="8" name="Text 5"/>
          <p:cNvSpPr/>
          <p:nvPr/>
        </p:nvSpPr>
        <p:spPr>
          <a:xfrm>
            <a:off x="5411629" y="4553902"/>
            <a:ext cx="3820716"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increased key length of triple DES (168-bit) makes brute force attacks significantly more difficult compared to DES (56-bit).</a:t>
            </a:r>
            <a:endParaRPr lang="en-US" sz="1750" dirty="0"/>
          </a:p>
        </p:txBody>
      </p:sp>
      <p:sp>
        <p:nvSpPr>
          <p:cNvPr id="9" name="Text 6"/>
          <p:cNvSpPr/>
          <p:nvPr/>
        </p:nvSpPr>
        <p:spPr>
          <a:xfrm>
            <a:off x="9781937" y="4004905"/>
            <a:ext cx="324778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Crypto analysis Challenges</a:t>
            </a:r>
            <a:endParaRPr lang="en-US" sz="2058" dirty="0"/>
          </a:p>
        </p:txBody>
      </p:sp>
      <p:sp>
        <p:nvSpPr>
          <p:cNvPr id="10" name="Text 7"/>
          <p:cNvSpPr/>
          <p:nvPr/>
        </p:nvSpPr>
        <p:spPr>
          <a:xfrm>
            <a:off x="9781937" y="4553902"/>
            <a:ext cx="3820716"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Advances in cryptanalysis have uncovered some weaknesses in triple DES, but it remains a secure and widely-used encryption standard.</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041321" y="2136100"/>
            <a:ext cx="12391549"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Security Strength and Resistance to Attacks for AES</a:t>
            </a:r>
            <a:endParaRPr lang="en-US" sz="4117" dirty="0"/>
          </a:p>
        </p:txBody>
      </p:sp>
      <p:sp>
        <p:nvSpPr>
          <p:cNvPr id="5" name="Text 2"/>
          <p:cNvSpPr/>
          <p:nvPr/>
        </p:nvSpPr>
        <p:spPr>
          <a:xfrm>
            <a:off x="1041321" y="3344942"/>
            <a:ext cx="2811304"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Cryptographic Strength</a:t>
            </a:r>
            <a:endParaRPr lang="en-US" sz="2058" dirty="0"/>
          </a:p>
        </p:txBody>
      </p:sp>
      <p:sp>
        <p:nvSpPr>
          <p:cNvPr id="6" name="Text 3"/>
          <p:cNvSpPr/>
          <p:nvPr/>
        </p:nvSpPr>
        <p:spPr>
          <a:xfrm>
            <a:off x="1041321" y="3893939"/>
            <a:ext cx="3820716" cy="1666280"/>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AES is an advanced encryption standard with strong cryptographic properties. The algorithm uses a 128-bit, 192-bit, or 256-bit key size, providing high levels of security against brute-force attacks.</a:t>
            </a:r>
            <a:endParaRPr lang="en-US" sz="1750" dirty="0"/>
          </a:p>
        </p:txBody>
      </p:sp>
      <p:sp>
        <p:nvSpPr>
          <p:cNvPr id="7" name="Text 4"/>
          <p:cNvSpPr/>
          <p:nvPr/>
        </p:nvSpPr>
        <p:spPr>
          <a:xfrm>
            <a:off x="5411629" y="3344942"/>
            <a:ext cx="2892385"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Side-Channel Resilience</a:t>
            </a:r>
            <a:endParaRPr lang="en-US" sz="2058" dirty="0"/>
          </a:p>
        </p:txBody>
      </p:sp>
      <p:sp>
        <p:nvSpPr>
          <p:cNvPr id="8" name="Text 5"/>
          <p:cNvSpPr/>
          <p:nvPr/>
        </p:nvSpPr>
        <p:spPr>
          <a:xfrm>
            <a:off x="5411629" y="3893939"/>
            <a:ext cx="3822025" cy="1666280"/>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AES has been designed with measures to protect against side-channel attacks, such as timing attacks and power analysis. This makes it more secure for use in sensitive applications.</a:t>
            </a:r>
            <a:endParaRPr lang="en-US" sz="1750" dirty="0"/>
          </a:p>
        </p:txBody>
      </p:sp>
      <p:sp>
        <p:nvSpPr>
          <p:cNvPr id="9" name="Text 6"/>
          <p:cNvSpPr/>
          <p:nvPr/>
        </p:nvSpPr>
        <p:spPr>
          <a:xfrm>
            <a:off x="9783247" y="3344942"/>
            <a:ext cx="3179326"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Computational Complexity</a:t>
            </a:r>
            <a:endParaRPr lang="en-US" sz="2058" dirty="0"/>
          </a:p>
        </p:txBody>
      </p:sp>
      <p:sp>
        <p:nvSpPr>
          <p:cNvPr id="10" name="Text 7"/>
          <p:cNvSpPr/>
          <p:nvPr/>
        </p:nvSpPr>
        <p:spPr>
          <a:xfrm>
            <a:off x="9783247" y="3893939"/>
            <a:ext cx="3820716" cy="1999536"/>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computational complexity of AES is relatively low, allowing for efficient hardware and software implementations. This makes AES a versatile and practical encryption solution.</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041321" y="1969532"/>
            <a:ext cx="8597622"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Comparative Analysis of Algorithms</a:t>
            </a:r>
            <a:endParaRPr lang="en-US" sz="4117" dirty="0"/>
          </a:p>
        </p:txBody>
      </p:sp>
      <p:sp>
        <p:nvSpPr>
          <p:cNvPr id="5" name="Text 2"/>
          <p:cNvSpPr/>
          <p:nvPr/>
        </p:nvSpPr>
        <p:spPr>
          <a:xfrm>
            <a:off x="1041321" y="3178373"/>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Key Attributes</a:t>
            </a:r>
            <a:endParaRPr lang="en-US" sz="2058" dirty="0"/>
          </a:p>
        </p:txBody>
      </p:sp>
      <p:sp>
        <p:nvSpPr>
          <p:cNvPr id="6" name="Text 3"/>
          <p:cNvSpPr/>
          <p:nvPr/>
        </p:nvSpPr>
        <p:spPr>
          <a:xfrm>
            <a:off x="1041321" y="3727371"/>
            <a:ext cx="2730341" cy="1999536"/>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When comparing DES, Triple DES, and AES, we'll examine factors like block size, key length, and the number of rounds in the encryption process.</a:t>
            </a:r>
            <a:endParaRPr lang="en-US" sz="1750" dirty="0"/>
          </a:p>
        </p:txBody>
      </p:sp>
      <p:sp>
        <p:nvSpPr>
          <p:cNvPr id="7" name="Text 4"/>
          <p:cNvSpPr/>
          <p:nvPr/>
        </p:nvSpPr>
        <p:spPr>
          <a:xfrm>
            <a:off x="4321254" y="3178373"/>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Security Strength</a:t>
            </a:r>
            <a:endParaRPr lang="en-US" sz="2058" dirty="0"/>
          </a:p>
        </p:txBody>
      </p:sp>
      <p:sp>
        <p:nvSpPr>
          <p:cNvPr id="8" name="Text 5"/>
          <p:cNvSpPr/>
          <p:nvPr/>
        </p:nvSpPr>
        <p:spPr>
          <a:xfrm>
            <a:off x="4321254" y="3727371"/>
            <a:ext cx="2730341" cy="233279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AES is considered the most secure, with its 128/192/256-bit key lengths providing stronger protection against brute-force attacks compared to the 56-bit keys of DES.</a:t>
            </a:r>
            <a:endParaRPr lang="en-US" sz="1750" dirty="0"/>
          </a:p>
        </p:txBody>
      </p:sp>
      <p:sp>
        <p:nvSpPr>
          <p:cNvPr id="9" name="Text 6"/>
          <p:cNvSpPr/>
          <p:nvPr/>
        </p:nvSpPr>
        <p:spPr>
          <a:xfrm>
            <a:off x="7601188" y="3178373"/>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Processing Speed</a:t>
            </a:r>
            <a:endParaRPr lang="en-US" sz="2058" dirty="0"/>
          </a:p>
        </p:txBody>
      </p:sp>
      <p:sp>
        <p:nvSpPr>
          <p:cNvPr id="10" name="Text 7"/>
          <p:cNvSpPr/>
          <p:nvPr/>
        </p:nvSpPr>
        <p:spPr>
          <a:xfrm>
            <a:off x="7601188" y="3727371"/>
            <a:ext cx="2730341" cy="1999536"/>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AES is the fastest, with hardware implementations achieving impressive speeds. Triple DES is significantly slower due to its 3-round structure.</a:t>
            </a:r>
            <a:endParaRPr lang="en-US" sz="1750" dirty="0"/>
          </a:p>
        </p:txBody>
      </p:sp>
      <p:sp>
        <p:nvSpPr>
          <p:cNvPr id="11" name="Text 8"/>
          <p:cNvSpPr/>
          <p:nvPr/>
        </p:nvSpPr>
        <p:spPr>
          <a:xfrm>
            <a:off x="10881122" y="3178373"/>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Energy Efficiency</a:t>
            </a:r>
            <a:endParaRPr lang="en-US" sz="2058" dirty="0"/>
          </a:p>
        </p:txBody>
      </p:sp>
      <p:sp>
        <p:nvSpPr>
          <p:cNvPr id="12" name="Text 9"/>
          <p:cNvSpPr/>
          <p:nvPr/>
        </p:nvSpPr>
        <p:spPr>
          <a:xfrm>
            <a:off x="10881122" y="3727371"/>
            <a:ext cx="2730341" cy="233279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simpler structure of AES makes it more power-efficient, an important factor for mobile and IoT devices. DES and Triple DES require more computational resources.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369814"/>
            <a:ext cx="9231273"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 Analysis OF AES, DES &amp; TRIPLE DES :</a:t>
            </a:r>
            <a:endParaRPr lang="en-US" sz="4117" dirty="0"/>
          </a:p>
        </p:txBody>
      </p:sp>
      <p:pic>
        <p:nvPicPr>
          <p:cNvPr id="5" name="Image 1" descr="preencoded.png">    </p:cNvPr>
          <p:cNvPicPr>
            <a:picLocks noChangeAspect="1"/>
          </p:cNvPicPr>
          <p:nvPr/>
        </p:nvPicPr>
        <p:blipFill>
          <a:blip r:embed="rId2"/>
          <a:stretch>
            <a:fillRect/>
          </a:stretch>
        </p:blipFill>
        <p:spPr>
          <a:xfrm>
            <a:off x="2348389" y="2606397"/>
            <a:ext cx="4695706" cy="3389233"/>
          </a:xfrm>
          <a:prstGeom prst="rect">
            <a:avLst/>
          </a:prstGeom>
        </p:spPr>
      </p:pic>
      <p:sp>
        <p:nvSpPr>
          <p:cNvPr id="6" name="Text 2"/>
          <p:cNvSpPr/>
          <p:nvPr/>
        </p:nvSpPr>
        <p:spPr>
          <a:xfrm>
            <a:off x="2348389" y="6245543"/>
            <a:ext cx="4598194"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Time Comparison for decryption</a:t>
            </a:r>
            <a:endParaRPr lang="en-US" sz="2470" dirty="0"/>
          </a:p>
        </p:txBody>
      </p:sp>
      <p:pic>
        <p:nvPicPr>
          <p:cNvPr id="7" name="Image 2" descr="preencoded.png">    </p:cNvPr>
          <p:cNvPicPr>
            <a:picLocks noChangeAspect="1"/>
          </p:cNvPicPr>
          <p:nvPr/>
        </p:nvPicPr>
        <p:blipFill>
          <a:blip r:embed="rId3"/>
          <a:stretch>
            <a:fillRect/>
          </a:stretch>
        </p:blipFill>
        <p:spPr>
          <a:xfrm>
            <a:off x="7593687" y="2606397"/>
            <a:ext cx="4695706" cy="3367088"/>
          </a:xfrm>
          <a:prstGeom prst="rect">
            <a:avLst/>
          </a:prstGeom>
        </p:spPr>
      </p:pic>
      <p:sp>
        <p:nvSpPr>
          <p:cNvPr id="8" name="Text 3"/>
          <p:cNvSpPr/>
          <p:nvPr/>
        </p:nvSpPr>
        <p:spPr>
          <a:xfrm>
            <a:off x="7593687" y="6223397"/>
            <a:ext cx="4593550"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Time Comparison for encryption</a:t>
            </a:r>
            <a:endParaRPr lang="en-US" sz="2470"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041321" y="1969532"/>
            <a:ext cx="11358563"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Computational Complexity and Resource Usage</a:t>
            </a:r>
            <a:endParaRPr lang="en-US" sz="4117" dirty="0"/>
          </a:p>
        </p:txBody>
      </p:sp>
      <p:sp>
        <p:nvSpPr>
          <p:cNvPr id="5" name="Text 2"/>
          <p:cNvSpPr/>
          <p:nvPr/>
        </p:nvSpPr>
        <p:spPr>
          <a:xfrm>
            <a:off x="1041321" y="3178373"/>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Time Complexity</a:t>
            </a:r>
            <a:endParaRPr lang="en-US" sz="2058" dirty="0"/>
          </a:p>
        </p:txBody>
      </p:sp>
      <p:sp>
        <p:nvSpPr>
          <p:cNvPr id="6" name="Text 3"/>
          <p:cNvSpPr/>
          <p:nvPr/>
        </p:nvSpPr>
        <p:spPr>
          <a:xfrm>
            <a:off x="1041321" y="3727371"/>
            <a:ext cx="2730341" cy="1999536"/>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DES, Triple DES, and AES have varying degrees of computational complexity, affecting the time required for encryption and decryption operations.</a:t>
            </a:r>
            <a:endParaRPr lang="en-US" sz="1750" dirty="0"/>
          </a:p>
        </p:txBody>
      </p:sp>
      <p:sp>
        <p:nvSpPr>
          <p:cNvPr id="7" name="Text 4"/>
          <p:cNvSpPr/>
          <p:nvPr/>
        </p:nvSpPr>
        <p:spPr>
          <a:xfrm>
            <a:off x="4321254" y="3178373"/>
            <a:ext cx="270545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Memory Requirements</a:t>
            </a:r>
            <a:endParaRPr lang="en-US" sz="2058" dirty="0"/>
          </a:p>
        </p:txBody>
      </p:sp>
      <p:sp>
        <p:nvSpPr>
          <p:cNvPr id="8" name="Text 5"/>
          <p:cNvSpPr/>
          <p:nvPr/>
        </p:nvSpPr>
        <p:spPr>
          <a:xfrm>
            <a:off x="4321254" y="3727371"/>
            <a:ext cx="2730341" cy="2332792"/>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algorithms have different memory footprints, with AES generally requiring more memory than DES or Triple DES for key storage and intermediate computations.</a:t>
            </a:r>
            <a:endParaRPr lang="en-US" sz="1750" dirty="0"/>
          </a:p>
        </p:txBody>
      </p:sp>
      <p:sp>
        <p:nvSpPr>
          <p:cNvPr id="9" name="Text 6"/>
          <p:cNvSpPr/>
          <p:nvPr/>
        </p:nvSpPr>
        <p:spPr>
          <a:xfrm>
            <a:off x="7601188" y="3178373"/>
            <a:ext cx="2730341" cy="653653"/>
          </a:xfrm>
          <a:prstGeom prst="rect">
            <a:avLst/>
          </a:prstGeom>
          <a:noFill/>
          <a:ln/>
        </p:spPr>
        <p:txBody>
          <a:bodyPr wrap="squar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Hardware Acceleration</a:t>
            </a:r>
            <a:endParaRPr lang="en-US" sz="2058" dirty="0"/>
          </a:p>
        </p:txBody>
      </p:sp>
      <p:sp>
        <p:nvSpPr>
          <p:cNvPr id="10" name="Text 7"/>
          <p:cNvSpPr/>
          <p:nvPr/>
        </p:nvSpPr>
        <p:spPr>
          <a:xfrm>
            <a:off x="7601188" y="4054197"/>
            <a:ext cx="2730341" cy="1999536"/>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Specialized hardware like dedicated crypto processors can significantly improve the performance of these algorithms, reducing computational overhead.</a:t>
            </a:r>
            <a:endParaRPr lang="en-US" sz="1750" dirty="0"/>
          </a:p>
        </p:txBody>
      </p:sp>
      <p:sp>
        <p:nvSpPr>
          <p:cNvPr id="11" name="Text 8"/>
          <p:cNvSpPr/>
          <p:nvPr/>
        </p:nvSpPr>
        <p:spPr>
          <a:xfrm>
            <a:off x="10881122" y="3178373"/>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Energy Efficiency</a:t>
            </a:r>
            <a:endParaRPr lang="en-US" sz="2058" dirty="0"/>
          </a:p>
        </p:txBody>
      </p:sp>
      <p:sp>
        <p:nvSpPr>
          <p:cNvPr id="12" name="Text 9"/>
          <p:cNvSpPr/>
          <p:nvPr/>
        </p:nvSpPr>
        <p:spPr>
          <a:xfrm>
            <a:off x="10881122" y="3727371"/>
            <a:ext cx="2730341" cy="1999536"/>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energy consumption of the algorithms varies, with AES generally being more efficient than DES or Triple DES, especially on mobile and embedded devices.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886"/>
          </a:xfrm>
          <a:prstGeom prst="rect">
            <a:avLst/>
          </a:prstGeom>
          <a:solidFill>
            <a:srgbClr val="F3F3FF">
              <a:alpha val="75000"/>
            </a:srgbClr>
          </a:solidFill>
          <a:ln/>
        </p:spPr>
      </p:sp>
      <p:sp>
        <p:nvSpPr>
          <p:cNvPr id="4" name="Text 1"/>
          <p:cNvSpPr/>
          <p:nvPr/>
        </p:nvSpPr>
        <p:spPr>
          <a:xfrm>
            <a:off x="2650688" y="573762"/>
            <a:ext cx="9328904" cy="1227534"/>
          </a:xfrm>
          <a:prstGeom prst="rect">
            <a:avLst/>
          </a:prstGeom>
          <a:noFill/>
          <a:ln/>
        </p:spPr>
        <p:txBody>
          <a:bodyPr wrap="square" rtlCol="0" anchor="t"/>
          <a:lstStyle/>
          <a:p>
            <a:pPr indent="0" marL="0">
              <a:lnSpc>
                <a:spcPts val="4833"/>
              </a:lnSpc>
              <a:buNone/>
            </a:pPr>
            <a:r>
              <a:rPr lang="en-US" sz="3866" b="1" dirty="0">
                <a:solidFill>
                  <a:srgbClr val="00002E"/>
                </a:solidFill>
                <a:latin typeface="Nunito" pitchFamily="34" charset="0"/>
                <a:ea typeface="Nunito" pitchFamily="34" charset="-122"/>
                <a:cs typeface="Nunito" pitchFamily="34" charset="-120"/>
              </a:rPr>
              <a:t>Strengths and Weaknesses of Algorithms</a:t>
            </a:r>
            <a:endParaRPr lang="en-US" sz="3866" dirty="0"/>
          </a:p>
        </p:txBody>
      </p:sp>
      <p:sp>
        <p:nvSpPr>
          <p:cNvPr id="5" name="Shape 2"/>
          <p:cNvSpPr/>
          <p:nvPr/>
        </p:nvSpPr>
        <p:spPr>
          <a:xfrm>
            <a:off x="2650688" y="2218611"/>
            <a:ext cx="4560213" cy="2459950"/>
          </a:xfrm>
          <a:prstGeom prst="roundRect">
            <a:avLst>
              <a:gd name="adj" fmla="val 15269"/>
            </a:avLst>
          </a:prstGeom>
          <a:solidFill>
            <a:srgbClr val="F3F3FF"/>
          </a:solidFill>
          <a:ln w="22860">
            <a:solidFill>
              <a:srgbClr val="00002E"/>
            </a:solidFill>
            <a:prstDash val="solid"/>
          </a:ln>
        </p:spPr>
      </p:sp>
      <p:sp>
        <p:nvSpPr>
          <p:cNvPr id="6" name="Text 3"/>
          <p:cNvSpPr/>
          <p:nvPr/>
        </p:nvSpPr>
        <p:spPr>
          <a:xfrm>
            <a:off x="2882146" y="2450068"/>
            <a:ext cx="2454950" cy="306824"/>
          </a:xfrm>
          <a:prstGeom prst="rect">
            <a:avLst/>
          </a:prstGeom>
          <a:noFill/>
          <a:ln/>
        </p:spPr>
        <p:txBody>
          <a:bodyPr wrap="none" rtlCol="0" anchor="t"/>
          <a:lstStyle/>
          <a:p>
            <a:pPr indent="0" marL="0">
              <a:lnSpc>
                <a:spcPts val="2416"/>
              </a:lnSpc>
              <a:buNone/>
            </a:pPr>
            <a:r>
              <a:rPr lang="en-US" sz="1933" b="1" dirty="0">
                <a:solidFill>
                  <a:srgbClr val="2D4DF2"/>
                </a:solidFill>
                <a:latin typeface="Nunito" pitchFamily="34" charset="0"/>
                <a:ea typeface="Nunito" pitchFamily="34" charset="-122"/>
                <a:cs typeface="Nunito" pitchFamily="34" charset="-120"/>
              </a:rPr>
              <a:t>Strengths of DES</a:t>
            </a:r>
            <a:endParaRPr lang="en-US" sz="1933" dirty="0"/>
          </a:p>
        </p:txBody>
      </p:sp>
      <p:sp>
        <p:nvSpPr>
          <p:cNvPr id="7" name="Text 4"/>
          <p:cNvSpPr/>
          <p:nvPr/>
        </p:nvSpPr>
        <p:spPr>
          <a:xfrm>
            <a:off x="2882146" y="2882027"/>
            <a:ext cx="4097298" cy="1565077"/>
          </a:xfrm>
          <a:prstGeom prst="rect">
            <a:avLst/>
          </a:prstGeom>
          <a:noFill/>
          <a:ln/>
        </p:spPr>
        <p:txBody>
          <a:bodyPr wrap="square" rtlCol="0" anchor="t"/>
          <a:lstStyle/>
          <a:p>
            <a:pPr indent="0" marL="0">
              <a:lnSpc>
                <a:spcPts val="2465"/>
              </a:lnSpc>
              <a:buNone/>
            </a:pPr>
            <a:r>
              <a:rPr lang="en-US" sz="1643" dirty="0">
                <a:solidFill>
                  <a:srgbClr val="00002E"/>
                </a:solidFill>
                <a:latin typeface="PT Sans" pitchFamily="34" charset="0"/>
                <a:ea typeface="PT Sans" pitchFamily="34" charset="-122"/>
                <a:cs typeface="PT Sans" pitchFamily="34" charset="-120"/>
              </a:rPr>
              <a:t>DES is a well-established and widely-used algorithm with a strong cryptographic foundation. It is computationally efficient and can be implemented in hardware for high-speed encryption.</a:t>
            </a:r>
            <a:endParaRPr lang="en-US" sz="1643" dirty="0"/>
          </a:p>
        </p:txBody>
      </p:sp>
      <p:sp>
        <p:nvSpPr>
          <p:cNvPr id="8" name="Shape 5"/>
          <p:cNvSpPr/>
          <p:nvPr/>
        </p:nvSpPr>
        <p:spPr>
          <a:xfrm>
            <a:off x="7419499" y="2218611"/>
            <a:ext cx="4560213" cy="2459950"/>
          </a:xfrm>
          <a:prstGeom prst="roundRect">
            <a:avLst>
              <a:gd name="adj" fmla="val 15269"/>
            </a:avLst>
          </a:prstGeom>
          <a:solidFill>
            <a:srgbClr val="F3F3FF"/>
          </a:solidFill>
          <a:ln w="22860">
            <a:solidFill>
              <a:srgbClr val="00002E"/>
            </a:solidFill>
            <a:prstDash val="solid"/>
          </a:ln>
        </p:spPr>
      </p:sp>
      <p:sp>
        <p:nvSpPr>
          <p:cNvPr id="9" name="Text 6"/>
          <p:cNvSpPr/>
          <p:nvPr/>
        </p:nvSpPr>
        <p:spPr>
          <a:xfrm>
            <a:off x="7650956" y="2450068"/>
            <a:ext cx="2630805" cy="306824"/>
          </a:xfrm>
          <a:prstGeom prst="rect">
            <a:avLst/>
          </a:prstGeom>
          <a:noFill/>
          <a:ln/>
        </p:spPr>
        <p:txBody>
          <a:bodyPr wrap="none" rtlCol="0" anchor="t"/>
          <a:lstStyle/>
          <a:p>
            <a:pPr indent="0" marL="0">
              <a:lnSpc>
                <a:spcPts val="2416"/>
              </a:lnSpc>
              <a:buNone/>
            </a:pPr>
            <a:r>
              <a:rPr lang="en-US" sz="1933" b="1" dirty="0">
                <a:solidFill>
                  <a:srgbClr val="015F98"/>
                </a:solidFill>
                <a:latin typeface="Nunito" pitchFamily="34" charset="0"/>
                <a:ea typeface="Nunito" pitchFamily="34" charset="-122"/>
                <a:cs typeface="Nunito" pitchFamily="34" charset="-120"/>
              </a:rPr>
              <a:t>Strengths of Triple DES</a:t>
            </a:r>
            <a:endParaRPr lang="en-US" sz="1933" dirty="0"/>
          </a:p>
        </p:txBody>
      </p:sp>
      <p:sp>
        <p:nvSpPr>
          <p:cNvPr id="10" name="Text 7"/>
          <p:cNvSpPr/>
          <p:nvPr/>
        </p:nvSpPr>
        <p:spPr>
          <a:xfrm>
            <a:off x="7650956" y="2882027"/>
            <a:ext cx="4097298" cy="1565077"/>
          </a:xfrm>
          <a:prstGeom prst="rect">
            <a:avLst/>
          </a:prstGeom>
          <a:noFill/>
          <a:ln/>
        </p:spPr>
        <p:txBody>
          <a:bodyPr wrap="square" rtlCol="0" anchor="t"/>
          <a:lstStyle/>
          <a:p>
            <a:pPr indent="0" marL="0">
              <a:lnSpc>
                <a:spcPts val="2465"/>
              </a:lnSpc>
              <a:buNone/>
            </a:pPr>
            <a:r>
              <a:rPr lang="en-US" sz="1643" dirty="0">
                <a:solidFill>
                  <a:srgbClr val="00002E"/>
                </a:solidFill>
                <a:latin typeface="PT Sans" pitchFamily="34" charset="0"/>
                <a:ea typeface="PT Sans" pitchFamily="34" charset="-122"/>
                <a:cs typeface="PT Sans" pitchFamily="34" charset="-120"/>
              </a:rPr>
              <a:t>Triple DES offers increased security by using a longer key length and multiple encryption rounds. It is a reliable and secure option for applications that require higher levels of protection.</a:t>
            </a:r>
            <a:endParaRPr lang="en-US" sz="1643" dirty="0"/>
          </a:p>
        </p:txBody>
      </p:sp>
      <p:sp>
        <p:nvSpPr>
          <p:cNvPr id="11" name="Shape 8"/>
          <p:cNvSpPr/>
          <p:nvPr/>
        </p:nvSpPr>
        <p:spPr>
          <a:xfrm>
            <a:off x="2650688" y="4887158"/>
            <a:ext cx="4560213" cy="2772966"/>
          </a:xfrm>
          <a:prstGeom prst="roundRect">
            <a:avLst>
              <a:gd name="adj" fmla="val 13546"/>
            </a:avLst>
          </a:prstGeom>
          <a:solidFill>
            <a:srgbClr val="F3F3FF"/>
          </a:solidFill>
          <a:ln w="22860">
            <a:solidFill>
              <a:srgbClr val="00002E"/>
            </a:solidFill>
            <a:prstDash val="solid"/>
          </a:ln>
        </p:spPr>
      </p:sp>
      <p:sp>
        <p:nvSpPr>
          <p:cNvPr id="12" name="Text 9"/>
          <p:cNvSpPr/>
          <p:nvPr/>
        </p:nvSpPr>
        <p:spPr>
          <a:xfrm>
            <a:off x="2882146" y="5118616"/>
            <a:ext cx="2454950" cy="306824"/>
          </a:xfrm>
          <a:prstGeom prst="rect">
            <a:avLst/>
          </a:prstGeom>
          <a:noFill/>
          <a:ln/>
        </p:spPr>
        <p:txBody>
          <a:bodyPr wrap="none" rtlCol="0" anchor="t"/>
          <a:lstStyle/>
          <a:p>
            <a:pPr indent="0" marL="0">
              <a:lnSpc>
                <a:spcPts val="2416"/>
              </a:lnSpc>
              <a:buNone/>
            </a:pPr>
            <a:r>
              <a:rPr lang="en-US" sz="1933" b="1" dirty="0">
                <a:solidFill>
                  <a:srgbClr val="AD1F96"/>
                </a:solidFill>
                <a:latin typeface="Nunito" pitchFamily="34" charset="0"/>
                <a:ea typeface="Nunito" pitchFamily="34" charset="-122"/>
                <a:cs typeface="Nunito" pitchFamily="34" charset="-120"/>
              </a:rPr>
              <a:t>Strengths of AES</a:t>
            </a:r>
            <a:endParaRPr lang="en-US" sz="1933" dirty="0"/>
          </a:p>
        </p:txBody>
      </p:sp>
      <p:sp>
        <p:nvSpPr>
          <p:cNvPr id="13" name="Text 10"/>
          <p:cNvSpPr/>
          <p:nvPr/>
        </p:nvSpPr>
        <p:spPr>
          <a:xfrm>
            <a:off x="2882146" y="5550575"/>
            <a:ext cx="4097298" cy="1878092"/>
          </a:xfrm>
          <a:prstGeom prst="rect">
            <a:avLst/>
          </a:prstGeom>
          <a:noFill/>
          <a:ln/>
        </p:spPr>
        <p:txBody>
          <a:bodyPr wrap="square" rtlCol="0" anchor="t"/>
          <a:lstStyle/>
          <a:p>
            <a:pPr indent="0" marL="0">
              <a:lnSpc>
                <a:spcPts val="2465"/>
              </a:lnSpc>
              <a:buNone/>
            </a:pPr>
            <a:r>
              <a:rPr lang="en-US" sz="1643" dirty="0">
                <a:solidFill>
                  <a:srgbClr val="00002E"/>
                </a:solidFill>
                <a:latin typeface="PT Sans" pitchFamily="34" charset="0"/>
                <a:ea typeface="PT Sans" pitchFamily="34" charset="-122"/>
                <a:cs typeface="PT Sans" pitchFamily="34" charset="-120"/>
              </a:rPr>
              <a:t>AES is a modern, flexible algorithm with variable key sizes and proven resistance to cryptanalysis. It is highly efficient, both in software and hardware implementations, making it suitable for a wide range of applications.</a:t>
            </a:r>
            <a:endParaRPr lang="en-US" sz="1643" dirty="0"/>
          </a:p>
        </p:txBody>
      </p:sp>
      <p:sp>
        <p:nvSpPr>
          <p:cNvPr id="14" name="Shape 11"/>
          <p:cNvSpPr/>
          <p:nvPr/>
        </p:nvSpPr>
        <p:spPr>
          <a:xfrm>
            <a:off x="7419499" y="4887158"/>
            <a:ext cx="4560213" cy="2772966"/>
          </a:xfrm>
          <a:prstGeom prst="roundRect">
            <a:avLst>
              <a:gd name="adj" fmla="val 13546"/>
            </a:avLst>
          </a:prstGeom>
          <a:solidFill>
            <a:srgbClr val="F3F3FF"/>
          </a:solidFill>
          <a:ln w="22860">
            <a:solidFill>
              <a:srgbClr val="00002E"/>
            </a:solidFill>
            <a:prstDash val="solid"/>
          </a:ln>
        </p:spPr>
      </p:sp>
      <p:sp>
        <p:nvSpPr>
          <p:cNvPr id="15" name="Text 12"/>
          <p:cNvSpPr/>
          <p:nvPr/>
        </p:nvSpPr>
        <p:spPr>
          <a:xfrm>
            <a:off x="7650956" y="5118616"/>
            <a:ext cx="2454950" cy="306824"/>
          </a:xfrm>
          <a:prstGeom prst="rect">
            <a:avLst/>
          </a:prstGeom>
          <a:noFill/>
          <a:ln/>
        </p:spPr>
        <p:txBody>
          <a:bodyPr wrap="none" rtlCol="0" anchor="t"/>
          <a:lstStyle/>
          <a:p>
            <a:pPr indent="0" marL="0">
              <a:lnSpc>
                <a:spcPts val="2416"/>
              </a:lnSpc>
              <a:buNone/>
            </a:pPr>
            <a:r>
              <a:rPr lang="en-US" sz="1933" b="1" dirty="0">
                <a:solidFill>
                  <a:srgbClr val="2D4DF2"/>
                </a:solidFill>
                <a:latin typeface="Nunito" pitchFamily="34" charset="0"/>
                <a:ea typeface="Nunito" pitchFamily="34" charset="-122"/>
                <a:cs typeface="Nunito" pitchFamily="34" charset="-120"/>
              </a:rPr>
              <a:t>Weaknesses of DES</a:t>
            </a:r>
            <a:endParaRPr lang="en-US" sz="1933" dirty="0"/>
          </a:p>
        </p:txBody>
      </p:sp>
      <p:sp>
        <p:nvSpPr>
          <p:cNvPr id="16" name="Text 13"/>
          <p:cNvSpPr/>
          <p:nvPr/>
        </p:nvSpPr>
        <p:spPr>
          <a:xfrm>
            <a:off x="7650956" y="5550575"/>
            <a:ext cx="4097298" cy="1252061"/>
          </a:xfrm>
          <a:prstGeom prst="rect">
            <a:avLst/>
          </a:prstGeom>
          <a:noFill/>
          <a:ln/>
        </p:spPr>
        <p:txBody>
          <a:bodyPr wrap="square" rtlCol="0" anchor="t"/>
          <a:lstStyle/>
          <a:p>
            <a:pPr indent="0" marL="0">
              <a:lnSpc>
                <a:spcPts val="2465"/>
              </a:lnSpc>
              <a:buNone/>
            </a:pPr>
            <a:r>
              <a:rPr lang="en-US" sz="1643" dirty="0">
                <a:solidFill>
                  <a:srgbClr val="00002E"/>
                </a:solidFill>
                <a:latin typeface="PT Sans" pitchFamily="34" charset="0"/>
                <a:ea typeface="PT Sans" pitchFamily="34" charset="-122"/>
                <a:cs typeface="PT Sans" pitchFamily="34" charset="-120"/>
              </a:rPr>
              <a:t>DES has a relatively short key length, making it vulnerable to brute-force attacks. It is also susceptible to cryptanalytic techniques, such as differential and linear cryptanalysis.</a:t>
            </a:r>
            <a:endParaRPr lang="en-US" sz="1643"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816054"/>
            <a:ext cx="9933503" cy="1306830"/>
          </a:xfrm>
          <a:prstGeom prst="rect">
            <a:avLst/>
          </a:prstGeom>
          <a:noFill/>
          <a:ln/>
        </p:spPr>
        <p:txBody>
          <a:bodyPr wrap="squar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Applications for DES, Triple DES, and AES</a:t>
            </a:r>
            <a:endParaRPr lang="en-US" sz="4117" dirty="0"/>
          </a:p>
        </p:txBody>
      </p:sp>
      <p:sp>
        <p:nvSpPr>
          <p:cNvPr id="5" name="Text 2"/>
          <p:cNvSpPr/>
          <p:nvPr/>
        </p:nvSpPr>
        <p:spPr>
          <a:xfrm>
            <a:off x="2348389" y="2678311"/>
            <a:ext cx="2076807" cy="980480"/>
          </a:xfrm>
          <a:prstGeom prst="rect">
            <a:avLst/>
          </a:prstGeom>
          <a:noFill/>
          <a:ln/>
        </p:spPr>
        <p:txBody>
          <a:bodyPr wrap="squar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Data Encryption for Sensitive Information</a:t>
            </a:r>
            <a:endParaRPr lang="en-US" sz="2058" dirty="0"/>
          </a:p>
        </p:txBody>
      </p:sp>
      <p:sp>
        <p:nvSpPr>
          <p:cNvPr id="6" name="Text 3"/>
          <p:cNvSpPr/>
          <p:nvPr/>
        </p:nvSpPr>
        <p:spPr>
          <a:xfrm>
            <a:off x="2348389" y="3880961"/>
            <a:ext cx="2076807" cy="3332559"/>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DES, Triple DES, and AES are widely used to protect sensitive data like financial transactions, medical records, and government communications from unauthorized access and tampering</a:t>
            </a:r>
            <a:endParaRPr lang="en-US" sz="1750" dirty="0"/>
          </a:p>
        </p:txBody>
      </p:sp>
      <p:sp>
        <p:nvSpPr>
          <p:cNvPr id="7" name="Text 4"/>
          <p:cNvSpPr/>
          <p:nvPr/>
        </p:nvSpPr>
        <p:spPr>
          <a:xfrm>
            <a:off x="4974788" y="2678311"/>
            <a:ext cx="2076807" cy="653653"/>
          </a:xfrm>
          <a:prstGeom prst="rect">
            <a:avLst/>
          </a:prstGeom>
          <a:noFill/>
          <a:ln/>
        </p:spPr>
        <p:txBody>
          <a:bodyPr wrap="squar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Secure Communications</a:t>
            </a:r>
            <a:endParaRPr lang="en-US" sz="2058" dirty="0"/>
          </a:p>
        </p:txBody>
      </p:sp>
      <p:sp>
        <p:nvSpPr>
          <p:cNvPr id="8" name="Text 5"/>
          <p:cNvSpPr/>
          <p:nvPr/>
        </p:nvSpPr>
        <p:spPr>
          <a:xfrm>
            <a:off x="4974788" y="3554135"/>
            <a:ext cx="2076807" cy="3332559"/>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These algorithms are essential for establishing secure communication channels, ensuring the confidentiality of messages exchanged over networks, and preventing eavesdropping.</a:t>
            </a:r>
            <a:endParaRPr lang="en-US" sz="1750" dirty="0"/>
          </a:p>
        </p:txBody>
      </p:sp>
      <p:sp>
        <p:nvSpPr>
          <p:cNvPr id="9" name="Text 6"/>
          <p:cNvSpPr/>
          <p:nvPr/>
        </p:nvSpPr>
        <p:spPr>
          <a:xfrm>
            <a:off x="7601188" y="2678311"/>
            <a:ext cx="2076807" cy="980480"/>
          </a:xfrm>
          <a:prstGeom prst="rect">
            <a:avLst/>
          </a:prstGeom>
          <a:noFill/>
          <a:ln/>
        </p:spPr>
        <p:txBody>
          <a:bodyPr wrap="squar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Disk Encryption and Data Storage Security</a:t>
            </a:r>
            <a:endParaRPr lang="en-US" sz="2058" dirty="0"/>
          </a:p>
        </p:txBody>
      </p:sp>
      <p:sp>
        <p:nvSpPr>
          <p:cNvPr id="10" name="Text 7"/>
          <p:cNvSpPr/>
          <p:nvPr/>
        </p:nvSpPr>
        <p:spPr>
          <a:xfrm>
            <a:off x="7601188" y="3880961"/>
            <a:ext cx="2076807" cy="2666048"/>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DES, Triple DES, and AES are commonly used to encrypt data stored on hard drives, flash drives, and other storage media to safeguard against data breaches.</a:t>
            </a:r>
            <a:endParaRPr lang="en-US" sz="1750" dirty="0"/>
          </a:p>
        </p:txBody>
      </p:sp>
      <p:sp>
        <p:nvSpPr>
          <p:cNvPr id="11" name="Text 8"/>
          <p:cNvSpPr/>
          <p:nvPr/>
        </p:nvSpPr>
        <p:spPr>
          <a:xfrm>
            <a:off x="10227588" y="2678311"/>
            <a:ext cx="2076807" cy="653653"/>
          </a:xfrm>
          <a:prstGeom prst="rect">
            <a:avLst/>
          </a:prstGeom>
          <a:noFill/>
          <a:ln/>
        </p:spPr>
        <p:txBody>
          <a:bodyPr wrap="squar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Wireless and Mobile Security</a:t>
            </a:r>
            <a:endParaRPr lang="en-US" sz="2058" dirty="0"/>
          </a:p>
        </p:txBody>
      </p:sp>
      <p:sp>
        <p:nvSpPr>
          <p:cNvPr id="12" name="Text 9"/>
          <p:cNvSpPr/>
          <p:nvPr/>
        </p:nvSpPr>
        <p:spPr>
          <a:xfrm>
            <a:off x="10227588" y="3554135"/>
            <a:ext cx="2076807" cy="3332559"/>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These encryption algorithms are vital for securing wireless networks, mobile devices, and internet-connected IoT (Internet of Things) devices to prevent unauthorized access and data theft.</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461617"/>
            <a:ext cx="7477601" cy="1306830"/>
          </a:xfrm>
          <a:prstGeom prst="rect">
            <a:avLst/>
          </a:prstGeom>
          <a:noFill/>
          <a:ln/>
        </p:spPr>
        <p:txBody>
          <a:bodyPr wrap="squar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Conclusion and Recommendations</a:t>
            </a:r>
            <a:endParaRPr lang="en-US" sz="4117" dirty="0"/>
          </a:p>
        </p:txBody>
      </p:sp>
      <p:sp>
        <p:nvSpPr>
          <p:cNvPr id="6" name="Text 2"/>
          <p:cNvSpPr/>
          <p:nvPr/>
        </p:nvSpPr>
        <p:spPr>
          <a:xfrm>
            <a:off x="833199" y="4101703"/>
            <a:ext cx="7477601" cy="1666280"/>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In conclusion, the performance evaluation of DES, Triple DES, and AES algorithms has shown their unique strengths and weaknesses for encrypting and decrypting different types of data. The choice of algorithm should be based on the specific requirements of the application, including security needs, computational resources, and performance requirements.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041321" y="1203603"/>
            <a:ext cx="6264593" cy="1306830"/>
          </a:xfrm>
          <a:prstGeom prst="rect">
            <a:avLst/>
          </a:prstGeom>
          <a:noFill/>
          <a:ln/>
        </p:spPr>
        <p:txBody>
          <a:bodyPr wrap="squar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DES (Data Encryption Standard)</a:t>
            </a:r>
            <a:endParaRPr lang="en-US" sz="4117" dirty="0"/>
          </a:p>
        </p:txBody>
      </p:sp>
      <p:sp>
        <p:nvSpPr>
          <p:cNvPr id="5" name="Text 2"/>
          <p:cNvSpPr/>
          <p:nvPr/>
        </p:nvSpPr>
        <p:spPr>
          <a:xfrm>
            <a:off x="1041321" y="2732603"/>
            <a:ext cx="6264593" cy="999768"/>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DES is a symmetric-key algorithm that was once the most widely used method for encrypting data. It was developed in the 1970s by IBM</a:t>
            </a:r>
            <a:endParaRPr lang="en-US" sz="1750" dirty="0"/>
          </a:p>
        </p:txBody>
      </p:sp>
      <p:sp>
        <p:nvSpPr>
          <p:cNvPr id="6" name="Text 3"/>
          <p:cNvSpPr/>
          <p:nvPr/>
        </p:nvSpPr>
        <p:spPr>
          <a:xfrm>
            <a:off x="1041321" y="3932277"/>
            <a:ext cx="6264593" cy="1999536"/>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DES is a block cipher and encrypts data in blocks of size of </a:t>
            </a:r>
            <a:pPr indent="0" marL="0">
              <a:lnSpc>
                <a:spcPts val="2624"/>
              </a:lnSpc>
              <a:buNone/>
            </a:pPr>
            <a:r>
              <a:rPr lang="en-US" sz="1750" b="1" dirty="0">
                <a:solidFill>
                  <a:srgbClr val="00002E"/>
                </a:solidFill>
                <a:latin typeface="PT Sans" pitchFamily="34" charset="0"/>
                <a:ea typeface="PT Sans" pitchFamily="34" charset="-122"/>
                <a:cs typeface="PT Sans" pitchFamily="34" charset="-120"/>
              </a:rPr>
              <a:t>64 bits</a:t>
            </a:r>
            <a:pPr indent="0" marL="0">
              <a:lnSpc>
                <a:spcPts val="2624"/>
              </a:lnSpc>
              <a:buNone/>
            </a:pPr>
            <a:r>
              <a:rPr lang="en-US" sz="1750" dirty="0">
                <a:solidFill>
                  <a:srgbClr val="00002E"/>
                </a:solidFill>
                <a:latin typeface="PT Sans" pitchFamily="34" charset="0"/>
                <a:ea typeface="PT Sans" pitchFamily="34" charset="-122"/>
                <a:cs typeface="PT Sans" pitchFamily="34" charset="-120"/>
              </a:rPr>
              <a:t> each, which means 64 bits of plain text go as the input to DES, which produces 64 bits of ciphertext. DES encrypts and decrypts data in 64-bit blocks using a 56-bit key. Its simple, iterative structure makes it fast and efficient, but also vulnerable to brute-force attacks as computing power has increased over time.</a:t>
            </a:r>
            <a:endParaRPr lang="en-US" sz="1750" dirty="0"/>
          </a:p>
        </p:txBody>
      </p:sp>
      <p:sp>
        <p:nvSpPr>
          <p:cNvPr id="7" name="Text 4"/>
          <p:cNvSpPr/>
          <p:nvPr/>
        </p:nvSpPr>
        <p:spPr>
          <a:xfrm>
            <a:off x="1041321" y="6131719"/>
            <a:ext cx="6264593" cy="333256"/>
          </a:xfrm>
          <a:prstGeom prst="rect">
            <a:avLst/>
          </a:prstGeom>
          <a:noFill/>
          <a:ln/>
        </p:spPr>
        <p:txBody>
          <a:bodyPr wrap="none" rtlCol="0" anchor="t"/>
          <a:lstStyle/>
          <a:p>
            <a:pPr indent="0" marL="0">
              <a:lnSpc>
                <a:spcPts val="2624"/>
              </a:lnSpc>
              <a:buNone/>
            </a:pPr>
            <a:endParaRPr lang="en-US" sz="1750" dirty="0"/>
          </a:p>
        </p:txBody>
      </p:sp>
      <p:sp>
        <p:nvSpPr>
          <p:cNvPr id="8" name="Text 5"/>
          <p:cNvSpPr/>
          <p:nvPr/>
        </p:nvSpPr>
        <p:spPr>
          <a:xfrm>
            <a:off x="7855506" y="1591628"/>
            <a:ext cx="5740956" cy="333256"/>
          </a:xfrm>
          <a:prstGeom prst="rect">
            <a:avLst/>
          </a:prstGeom>
          <a:noFill/>
          <a:ln/>
        </p:spPr>
        <p:txBody>
          <a:bodyPr wrap="none" rtlCol="0" anchor="t"/>
          <a:lstStyle/>
          <a:p>
            <a:pPr indent="0" marL="0">
              <a:lnSpc>
                <a:spcPts val="2624"/>
              </a:lnSpc>
              <a:buNone/>
            </a:pPr>
            <a:endParaRPr lang="en-US" sz="1750" dirty="0"/>
          </a:p>
        </p:txBody>
      </p:sp>
      <p:pic>
        <p:nvPicPr>
          <p:cNvPr id="9" name="Image 1" descr="preencoded.png">    </p:cNvPr>
          <p:cNvPicPr>
            <a:picLocks noChangeAspect="1"/>
          </p:cNvPicPr>
          <p:nvPr/>
        </p:nvPicPr>
        <p:blipFill>
          <a:blip r:embed="rId2"/>
          <a:stretch>
            <a:fillRect/>
          </a:stretch>
        </p:blipFill>
        <p:spPr>
          <a:xfrm>
            <a:off x="7855506" y="2174796"/>
            <a:ext cx="5740956" cy="3829883"/>
          </a:xfrm>
          <a:prstGeom prst="rect">
            <a:avLst/>
          </a:prstGeom>
        </p:spPr>
      </p:pic>
      <p:sp>
        <p:nvSpPr>
          <p:cNvPr id="10" name="Text 6"/>
          <p:cNvSpPr/>
          <p:nvPr/>
        </p:nvSpPr>
        <p:spPr>
          <a:xfrm>
            <a:off x="1041321" y="6914793"/>
            <a:ext cx="12547640" cy="333256"/>
          </a:xfrm>
          <a:prstGeom prst="rect">
            <a:avLst/>
          </a:prstGeom>
          <a:noFill/>
          <a:ln/>
        </p:spPr>
        <p:txBody>
          <a:bodyPr wrap="none" rtlCol="0" anchor="t"/>
          <a:lstStyle/>
          <a:p>
            <a:pPr indent="0" marL="0">
              <a:lnSpc>
                <a:spcPts val="2624"/>
              </a:lnSpc>
              <a:buNone/>
            </a:pP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2607707"/>
            <a:ext cx="5228153"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REFERENCES</a:t>
            </a:r>
            <a:endParaRPr lang="en-US" sz="4117" dirty="0"/>
          </a:p>
        </p:txBody>
      </p:sp>
      <p:sp>
        <p:nvSpPr>
          <p:cNvPr id="5" name="Text 2"/>
          <p:cNvSpPr/>
          <p:nvPr/>
        </p:nvSpPr>
        <p:spPr>
          <a:xfrm>
            <a:off x="2348389" y="3705463"/>
            <a:ext cx="9933503" cy="833199"/>
          </a:xfrm>
          <a:prstGeom prst="rect">
            <a:avLst/>
          </a:prstGeom>
          <a:noFill/>
          <a:ln/>
        </p:spPr>
        <p:txBody>
          <a:bodyPr wrap="square" rtlCol="0" anchor="t"/>
          <a:lstStyle/>
          <a:p>
            <a:pPr indent="0" marL="0">
              <a:lnSpc>
                <a:spcPts val="3281"/>
              </a:lnSpc>
              <a:buNone/>
            </a:pPr>
            <a:r>
              <a:rPr lang="en-US" sz="2187" dirty="0">
                <a:solidFill>
                  <a:srgbClr val="00002E"/>
                </a:solidFill>
                <a:latin typeface="PT Sans" pitchFamily="34" charset="0"/>
                <a:ea typeface="PT Sans" pitchFamily="34" charset="-122"/>
                <a:cs typeface="PT Sans" pitchFamily="34" charset="-120"/>
              </a:rPr>
              <a:t>1.</a:t>
            </a:r>
            <a:pPr indent="0" marL="0">
              <a:lnSpc>
                <a:spcPts val="3281"/>
              </a:lnSpc>
              <a:buNone/>
            </a:pPr>
            <a:r>
              <a:rPr lang="en-US" sz="2187" u="sng" dirty="0">
                <a:solidFill>
                  <a:srgbClr val="2D4DF2"/>
                </a:solidFill>
                <a:latin typeface="PT Sans" pitchFamily="34" charset="0"/>
                <a:ea typeface="PT Sans" pitchFamily="34" charset="-122"/>
                <a:cs typeface="PT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https://ieeexplore.ieee.org/document/9012536</a:t>
            </a:r>
            <a:pPr indent="0" marL="0">
              <a:lnSpc>
                <a:spcPts val="3281"/>
              </a:lnSpc>
              <a:buNone/>
            </a:pPr>
            <a:r>
              <a:rPr lang="en-US" sz="2187" dirty="0">
                <a:solidFill>
                  <a:srgbClr val="00002E"/>
                </a:solidFill>
                <a:latin typeface="PT Sans" pitchFamily="34" charset="0"/>
                <a:ea typeface="PT Sans" pitchFamily="34" charset="-122"/>
                <a:cs typeface="PT Sans" pitchFamily="34" charset="-120"/>
              </a:rPr>
              <a:t> – Performance Evaluation for DES and AES Algorithms- An Comprehensive Overview.</a:t>
            </a:r>
            <a:endParaRPr lang="en-US" sz="2187" dirty="0"/>
          </a:p>
        </p:txBody>
      </p:sp>
      <p:sp>
        <p:nvSpPr>
          <p:cNvPr id="6" name="Text 3"/>
          <p:cNvSpPr/>
          <p:nvPr/>
        </p:nvSpPr>
        <p:spPr>
          <a:xfrm>
            <a:off x="2348389" y="4788575"/>
            <a:ext cx="9933503" cy="833199"/>
          </a:xfrm>
          <a:prstGeom prst="rect">
            <a:avLst/>
          </a:prstGeom>
          <a:noFill/>
          <a:ln/>
        </p:spPr>
        <p:txBody>
          <a:bodyPr wrap="square" rtlCol="0" anchor="t"/>
          <a:lstStyle/>
          <a:p>
            <a:pPr indent="0" marL="0">
              <a:lnSpc>
                <a:spcPts val="3281"/>
              </a:lnSpc>
              <a:buNone/>
            </a:pPr>
            <a:r>
              <a:rPr lang="en-US" sz="2187" dirty="0">
                <a:solidFill>
                  <a:srgbClr val="00002E"/>
                </a:solidFill>
                <a:latin typeface="PT Sans" pitchFamily="34" charset="0"/>
                <a:ea typeface="PT Sans" pitchFamily="34" charset="-122"/>
                <a:cs typeface="PT Sans" pitchFamily="34" charset="-120"/>
              </a:rPr>
              <a:t>2.</a:t>
            </a:r>
            <a:pPr indent="0" marL="0">
              <a:lnSpc>
                <a:spcPts val="3281"/>
              </a:lnSpc>
              <a:buNone/>
            </a:pPr>
            <a:r>
              <a:rPr lang="en-US" sz="2187" u="sng" dirty="0">
                <a:solidFill>
                  <a:srgbClr val="2D4DF2"/>
                </a:solidFill>
                <a:latin typeface="PT Sans" pitchFamily="34" charset="0"/>
                <a:ea typeface="PT Sans" pitchFamily="34" charset="-122"/>
                <a:cs typeface="PT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https://ieeexplore.ieee.org/document/9609738</a:t>
            </a:r>
            <a:pPr indent="0" marL="0">
              <a:lnSpc>
                <a:spcPts val="3281"/>
              </a:lnSpc>
              <a:buNone/>
            </a:pPr>
            <a:r>
              <a:rPr lang="en-US" sz="2187" dirty="0">
                <a:solidFill>
                  <a:srgbClr val="00002E"/>
                </a:solidFill>
                <a:latin typeface="PT Sans" pitchFamily="34" charset="0"/>
                <a:ea typeface="PT Sans" pitchFamily="34" charset="-122"/>
                <a:cs typeface="PT Sans" pitchFamily="34" charset="-120"/>
              </a:rPr>
              <a:t> – Image Data Encryption Using DES Method</a:t>
            </a:r>
            <a:endParaRPr lang="en-US" sz="2187" dirty="0"/>
          </a:p>
        </p:txBody>
      </p:sp>
      <p:pic>
        <p:nvPicPr>
          <p:cNvPr id="7" name="Image 1"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469588"/>
            <a:ext cx="6197322"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Numerical Detail Example</a:t>
            </a:r>
            <a:endParaRPr lang="en-US" sz="4117" dirty="0"/>
          </a:p>
        </p:txBody>
      </p:sp>
      <p:sp>
        <p:nvSpPr>
          <p:cNvPr id="5" name="Text 2"/>
          <p:cNvSpPr/>
          <p:nvPr/>
        </p:nvSpPr>
        <p:spPr>
          <a:xfrm>
            <a:off x="2348389" y="2678430"/>
            <a:ext cx="2076807"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1.Plaintext</a:t>
            </a:r>
            <a:endParaRPr lang="en-US" sz="2470" dirty="0"/>
          </a:p>
        </p:txBody>
      </p:sp>
      <p:sp>
        <p:nvSpPr>
          <p:cNvPr id="6" name="Text 3"/>
          <p:cNvSpPr/>
          <p:nvPr/>
        </p:nvSpPr>
        <p:spPr>
          <a:xfrm>
            <a:off x="2348389" y="3292673"/>
            <a:ext cx="2076807" cy="2999303"/>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plaintext is represented as a 64-bit block. For example, the ASCII text "hello" can be represented as 01101000 01100101 01101100 01101100 01101111</a:t>
            </a:r>
            <a:endParaRPr lang="en-US" sz="1750" dirty="0"/>
          </a:p>
        </p:txBody>
      </p:sp>
      <p:sp>
        <p:nvSpPr>
          <p:cNvPr id="7" name="Text 4"/>
          <p:cNvSpPr/>
          <p:nvPr/>
        </p:nvSpPr>
        <p:spPr>
          <a:xfrm>
            <a:off x="4974788" y="2678430"/>
            <a:ext cx="207680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2.Key</a:t>
            </a:r>
            <a:endParaRPr lang="en-US" sz="2058" dirty="0"/>
          </a:p>
        </p:txBody>
      </p:sp>
      <p:sp>
        <p:nvSpPr>
          <p:cNvPr id="8" name="Text 5"/>
          <p:cNvSpPr/>
          <p:nvPr/>
        </p:nvSpPr>
        <p:spPr>
          <a:xfrm>
            <a:off x="4974788" y="3227427"/>
            <a:ext cx="2076807" cy="2999303"/>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key is also represented as a 64-bit block, with 56 bits being used for encryption. For example, a key might be represented as 01010000 00001111 00000000 00001001</a:t>
            </a:r>
            <a:endParaRPr lang="en-US" sz="1750" dirty="0"/>
          </a:p>
        </p:txBody>
      </p:sp>
      <p:sp>
        <p:nvSpPr>
          <p:cNvPr id="9" name="Text 6"/>
          <p:cNvSpPr/>
          <p:nvPr/>
        </p:nvSpPr>
        <p:spPr>
          <a:xfrm>
            <a:off x="7601188" y="2678430"/>
            <a:ext cx="207680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3.Encryption</a:t>
            </a:r>
            <a:endParaRPr lang="en-US" sz="2058" dirty="0"/>
          </a:p>
        </p:txBody>
      </p:sp>
      <p:sp>
        <p:nvSpPr>
          <p:cNvPr id="10" name="Text 7"/>
          <p:cNvSpPr/>
          <p:nvPr/>
        </p:nvSpPr>
        <p:spPr>
          <a:xfrm>
            <a:off x="7601188" y="3227427"/>
            <a:ext cx="2076807" cy="3332559"/>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encryption process involves applying various operations, including substitution, permutation, and XOR, to the plaintext block using the subkeys generated from the original key.</a:t>
            </a:r>
            <a:endParaRPr lang="en-US" sz="1750" dirty="0"/>
          </a:p>
        </p:txBody>
      </p:sp>
      <p:sp>
        <p:nvSpPr>
          <p:cNvPr id="11" name="Text 8"/>
          <p:cNvSpPr/>
          <p:nvPr/>
        </p:nvSpPr>
        <p:spPr>
          <a:xfrm>
            <a:off x="10227588" y="2678430"/>
            <a:ext cx="207680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4.Encryption</a:t>
            </a:r>
            <a:endParaRPr lang="en-US" sz="2058" dirty="0"/>
          </a:p>
        </p:txBody>
      </p:sp>
      <p:sp>
        <p:nvSpPr>
          <p:cNvPr id="12" name="Text 9"/>
          <p:cNvSpPr/>
          <p:nvPr/>
        </p:nvSpPr>
        <p:spPr>
          <a:xfrm>
            <a:off x="10227588" y="3227427"/>
            <a:ext cx="2076807" cy="3332559"/>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encryption process involves applying various operations, including substitution, permutation, and XOR, to the plaintext block using the subkeys generated from the original key.</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620322"/>
            <a:ext cx="7411879" cy="653415"/>
          </a:xfrm>
          <a:prstGeom prst="rect">
            <a:avLst/>
          </a:prstGeom>
          <a:noFill/>
          <a:ln/>
        </p:spPr>
        <p:txBody>
          <a:bodyPr wrap="none" rtlCol="0" anchor="t"/>
          <a:lstStyle/>
          <a:p>
            <a:pPr indent="0" marL="0">
              <a:lnSpc>
                <a:spcPts val="5146"/>
              </a:lnSpc>
              <a:buNone/>
            </a:pPr>
            <a:r>
              <a:rPr lang="en-US" sz="4117" b="1" dirty="0">
                <a:solidFill>
                  <a:srgbClr val="00002E"/>
                </a:solidFill>
                <a:latin typeface="Nunito" pitchFamily="34" charset="0"/>
                <a:ea typeface="Nunito" pitchFamily="34" charset="-122"/>
                <a:cs typeface="Nunito" pitchFamily="34" charset="-120"/>
              </a:rPr>
              <a:t>Formula with Simple Examples</a:t>
            </a:r>
            <a:endParaRPr lang="en-US" sz="4117" dirty="0"/>
          </a:p>
        </p:txBody>
      </p:sp>
      <p:sp>
        <p:nvSpPr>
          <p:cNvPr id="5" name="Text 2"/>
          <p:cNvSpPr/>
          <p:nvPr/>
        </p:nvSpPr>
        <p:spPr>
          <a:xfrm>
            <a:off x="2348389" y="2829163"/>
            <a:ext cx="2949416" cy="392073"/>
          </a:xfrm>
          <a:prstGeom prst="rect">
            <a:avLst/>
          </a:prstGeom>
          <a:noFill/>
          <a:ln/>
        </p:spPr>
        <p:txBody>
          <a:bodyPr wrap="none" rtlCol="0" anchor="t"/>
          <a:lstStyle/>
          <a:p>
            <a:pPr indent="0" marL="0">
              <a:lnSpc>
                <a:spcPts val="3088"/>
              </a:lnSpc>
              <a:buNone/>
            </a:pPr>
            <a:r>
              <a:rPr lang="en-US" sz="2470" b="1" dirty="0">
                <a:solidFill>
                  <a:srgbClr val="00002E"/>
                </a:solidFill>
                <a:latin typeface="Nunito" pitchFamily="34" charset="0"/>
                <a:ea typeface="Nunito" pitchFamily="34" charset="-122"/>
                <a:cs typeface="Nunito" pitchFamily="34" charset="-120"/>
              </a:rPr>
              <a:t>Permutation</a:t>
            </a:r>
            <a:endParaRPr lang="en-US" sz="2470" dirty="0"/>
          </a:p>
        </p:txBody>
      </p:sp>
      <p:sp>
        <p:nvSpPr>
          <p:cNvPr id="6" name="Text 3"/>
          <p:cNvSpPr/>
          <p:nvPr/>
        </p:nvSpPr>
        <p:spPr>
          <a:xfrm>
            <a:off x="2348389" y="3443407"/>
            <a:ext cx="2949416" cy="1666280"/>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Permutations are used to rearrange bits. For example, the initial permutation (IP) is defined by a table that specifies the new order of bits.</a:t>
            </a:r>
            <a:endParaRPr lang="en-US" sz="1750" dirty="0"/>
          </a:p>
        </p:txBody>
      </p:sp>
      <p:sp>
        <p:nvSpPr>
          <p:cNvPr id="7" name="Shape 4"/>
          <p:cNvSpPr/>
          <p:nvPr/>
        </p:nvSpPr>
        <p:spPr>
          <a:xfrm>
            <a:off x="2348389" y="5359598"/>
            <a:ext cx="2949416" cy="999649"/>
          </a:xfrm>
          <a:prstGeom prst="roundRect">
            <a:avLst>
              <a:gd name="adj" fmla="val 40010"/>
            </a:avLst>
          </a:prstGeom>
          <a:solidFill>
            <a:srgbClr val="E7EBFE"/>
          </a:solidFill>
          <a:ln/>
        </p:spPr>
      </p:sp>
      <p:sp>
        <p:nvSpPr>
          <p:cNvPr id="8" name="Shape 5"/>
          <p:cNvSpPr/>
          <p:nvPr/>
        </p:nvSpPr>
        <p:spPr>
          <a:xfrm>
            <a:off x="2337316" y="5359598"/>
            <a:ext cx="2971562" cy="999649"/>
          </a:xfrm>
          <a:prstGeom prst="roundRect">
            <a:avLst>
              <a:gd name="adj" fmla="val 3334"/>
            </a:avLst>
          </a:prstGeom>
          <a:solidFill>
            <a:srgbClr val="E7EBFE"/>
          </a:solidFill>
          <a:ln/>
        </p:spPr>
      </p:sp>
      <p:sp>
        <p:nvSpPr>
          <p:cNvPr id="9" name="Text 6"/>
          <p:cNvSpPr/>
          <p:nvPr/>
        </p:nvSpPr>
        <p:spPr>
          <a:xfrm>
            <a:off x="2559487" y="5526167"/>
            <a:ext cx="2527221" cy="666512"/>
          </a:xfrm>
          <a:prstGeom prst="rect">
            <a:avLst/>
          </a:prstGeom>
          <a:noFill/>
          <a:ln/>
        </p:spPr>
        <p:txBody>
          <a:bodyPr wrap="square" rtlCol="0" anchor="t"/>
          <a:lstStyle/>
          <a:p>
            <a:pPr indent="0" marL="0">
              <a:lnSpc>
                <a:spcPts val="2624"/>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IP(1, 2, 3, 4, 5, 6, 7, 8, ...) = (58, 50, 42, 34, ...)</a:t>
            </a:r>
            <a:endParaRPr lang="en-US" sz="1750" dirty="0"/>
          </a:p>
        </p:txBody>
      </p:sp>
      <p:sp>
        <p:nvSpPr>
          <p:cNvPr id="10" name="Text 7"/>
          <p:cNvSpPr/>
          <p:nvPr/>
        </p:nvSpPr>
        <p:spPr>
          <a:xfrm>
            <a:off x="5847398" y="2829163"/>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Substitution</a:t>
            </a:r>
            <a:endParaRPr lang="en-US" sz="2058" dirty="0"/>
          </a:p>
        </p:txBody>
      </p:sp>
      <p:sp>
        <p:nvSpPr>
          <p:cNvPr id="11" name="Text 8"/>
          <p:cNvSpPr/>
          <p:nvPr/>
        </p:nvSpPr>
        <p:spPr>
          <a:xfrm>
            <a:off x="5847398" y="3378160"/>
            <a:ext cx="2949416" cy="1999536"/>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Substitution involves replacing a group of bits with another group using a lookup table called an S-box. Each S-box has a specific input size and output size.</a:t>
            </a:r>
            <a:endParaRPr lang="en-US" sz="1750" dirty="0"/>
          </a:p>
        </p:txBody>
      </p:sp>
      <p:sp>
        <p:nvSpPr>
          <p:cNvPr id="12" name="Shape 9"/>
          <p:cNvSpPr/>
          <p:nvPr/>
        </p:nvSpPr>
        <p:spPr>
          <a:xfrm>
            <a:off x="5847398" y="5627608"/>
            <a:ext cx="2949416" cy="666393"/>
          </a:xfrm>
          <a:prstGeom prst="roundRect">
            <a:avLst>
              <a:gd name="adj" fmla="val 60018"/>
            </a:avLst>
          </a:prstGeom>
          <a:solidFill>
            <a:srgbClr val="E7EBFE"/>
          </a:solidFill>
          <a:ln/>
        </p:spPr>
      </p:sp>
      <p:sp>
        <p:nvSpPr>
          <p:cNvPr id="13" name="Shape 10"/>
          <p:cNvSpPr/>
          <p:nvPr/>
        </p:nvSpPr>
        <p:spPr>
          <a:xfrm>
            <a:off x="5836325" y="5627608"/>
            <a:ext cx="2971562" cy="666393"/>
          </a:xfrm>
          <a:prstGeom prst="roundRect">
            <a:avLst>
              <a:gd name="adj" fmla="val 5002"/>
            </a:avLst>
          </a:prstGeom>
          <a:solidFill>
            <a:srgbClr val="E7EBFE"/>
          </a:solidFill>
          <a:ln/>
        </p:spPr>
      </p:sp>
      <p:sp>
        <p:nvSpPr>
          <p:cNvPr id="14" name="Text 11"/>
          <p:cNvSpPr/>
          <p:nvPr/>
        </p:nvSpPr>
        <p:spPr>
          <a:xfrm>
            <a:off x="6058495" y="5794177"/>
            <a:ext cx="2527221" cy="333256"/>
          </a:xfrm>
          <a:prstGeom prst="rect">
            <a:avLst/>
          </a:prstGeom>
          <a:noFill/>
          <a:ln/>
        </p:spPr>
        <p:txBody>
          <a:bodyPr wrap="none" rtlCol="0" anchor="t"/>
          <a:lstStyle/>
          <a:p>
            <a:pPr indent="0" marL="0">
              <a:lnSpc>
                <a:spcPts val="2624"/>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S-box(001011) = 100101</a:t>
            </a:r>
            <a:endParaRPr lang="en-US" sz="1750" dirty="0"/>
          </a:p>
        </p:txBody>
      </p:sp>
      <p:sp>
        <p:nvSpPr>
          <p:cNvPr id="15" name="Text 12"/>
          <p:cNvSpPr/>
          <p:nvPr/>
        </p:nvSpPr>
        <p:spPr>
          <a:xfrm>
            <a:off x="9346406" y="2829163"/>
            <a:ext cx="2614017" cy="326827"/>
          </a:xfrm>
          <a:prstGeom prst="rect">
            <a:avLst/>
          </a:prstGeom>
          <a:noFill/>
          <a:ln/>
        </p:spPr>
        <p:txBody>
          <a:bodyPr wrap="none" rtlCol="0" anchor="t"/>
          <a:lstStyle/>
          <a:p>
            <a:pPr indent="0" marL="0">
              <a:lnSpc>
                <a:spcPts val="2573"/>
              </a:lnSpc>
              <a:buNone/>
            </a:pPr>
            <a:r>
              <a:rPr lang="en-US" sz="2058" b="1" dirty="0">
                <a:solidFill>
                  <a:srgbClr val="00002E"/>
                </a:solidFill>
                <a:latin typeface="Nunito" pitchFamily="34" charset="0"/>
                <a:ea typeface="Nunito" pitchFamily="34" charset="-122"/>
                <a:cs typeface="Nunito" pitchFamily="34" charset="-120"/>
              </a:rPr>
              <a:t>XOR Operation</a:t>
            </a:r>
            <a:endParaRPr lang="en-US" sz="2058" dirty="0"/>
          </a:p>
        </p:txBody>
      </p:sp>
      <p:sp>
        <p:nvSpPr>
          <p:cNvPr id="16" name="Text 13"/>
          <p:cNvSpPr/>
          <p:nvPr/>
        </p:nvSpPr>
        <p:spPr>
          <a:xfrm>
            <a:off x="9346406" y="3378160"/>
            <a:ext cx="2949416" cy="1333024"/>
          </a:xfrm>
          <a:prstGeom prst="rect">
            <a:avLst/>
          </a:prstGeom>
          <a:noFill/>
          <a:ln/>
        </p:spPr>
        <p:txBody>
          <a:bodyPr wrap="square" rtlCol="0" anchor="t"/>
          <a:lstStyle/>
          <a:p>
            <a:pPr indent="0" marL="0">
              <a:lnSpc>
                <a:spcPts val="2624"/>
              </a:lnSpc>
              <a:buNone/>
            </a:pPr>
            <a:r>
              <a:rPr lang="en-US" sz="1750" dirty="0">
                <a:solidFill>
                  <a:srgbClr val="00002E"/>
                </a:solidFill>
                <a:latin typeface="PT Sans" pitchFamily="34" charset="0"/>
                <a:ea typeface="PT Sans" pitchFamily="34" charset="-122"/>
                <a:cs typeface="PT Sans" pitchFamily="34" charset="-120"/>
              </a:rPr>
              <a:t>The XOR operation is used to combine bits. For example, the XOR of 0110 and 1011 is 1101.</a:t>
            </a:r>
            <a:endParaRPr lang="en-US" sz="1750" dirty="0"/>
          </a:p>
        </p:txBody>
      </p:sp>
      <p:sp>
        <p:nvSpPr>
          <p:cNvPr id="17" name="Shape 14"/>
          <p:cNvSpPr/>
          <p:nvPr/>
        </p:nvSpPr>
        <p:spPr>
          <a:xfrm>
            <a:off x="9346406" y="4961096"/>
            <a:ext cx="2949416" cy="666393"/>
          </a:xfrm>
          <a:prstGeom prst="roundRect">
            <a:avLst>
              <a:gd name="adj" fmla="val 60018"/>
            </a:avLst>
          </a:prstGeom>
          <a:solidFill>
            <a:srgbClr val="E7EBFE"/>
          </a:solidFill>
          <a:ln/>
        </p:spPr>
      </p:sp>
      <p:sp>
        <p:nvSpPr>
          <p:cNvPr id="18" name="Shape 15"/>
          <p:cNvSpPr/>
          <p:nvPr/>
        </p:nvSpPr>
        <p:spPr>
          <a:xfrm>
            <a:off x="9335333" y="4961096"/>
            <a:ext cx="2971562" cy="666393"/>
          </a:xfrm>
          <a:prstGeom prst="roundRect">
            <a:avLst>
              <a:gd name="adj" fmla="val 5002"/>
            </a:avLst>
          </a:prstGeom>
          <a:solidFill>
            <a:srgbClr val="E7EBFE"/>
          </a:solidFill>
          <a:ln/>
        </p:spPr>
      </p:sp>
      <p:sp>
        <p:nvSpPr>
          <p:cNvPr id="19" name="Text 16"/>
          <p:cNvSpPr/>
          <p:nvPr/>
        </p:nvSpPr>
        <p:spPr>
          <a:xfrm>
            <a:off x="9557504" y="5127665"/>
            <a:ext cx="2527221" cy="333256"/>
          </a:xfrm>
          <a:prstGeom prst="rect">
            <a:avLst/>
          </a:prstGeom>
          <a:noFill/>
          <a:ln/>
        </p:spPr>
        <p:txBody>
          <a:bodyPr wrap="none" rtlCol="0" anchor="t"/>
          <a:lstStyle/>
          <a:p>
            <a:pPr indent="0" marL="0">
              <a:lnSpc>
                <a:spcPts val="2624"/>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0110 XOR 1011 = 1101</a:t>
            </a:r>
            <a:endParaRPr lang="en-US" sz="1750"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3729514" y="442913"/>
            <a:ext cx="4896445" cy="471726"/>
          </a:xfrm>
          <a:prstGeom prst="rect">
            <a:avLst/>
          </a:prstGeom>
          <a:noFill/>
          <a:ln/>
        </p:spPr>
        <p:txBody>
          <a:bodyPr wrap="none" rtlCol="0" anchor="t"/>
          <a:lstStyle/>
          <a:p>
            <a:pPr indent="0" marL="0">
              <a:lnSpc>
                <a:spcPts val="3715"/>
              </a:lnSpc>
              <a:buNone/>
            </a:pPr>
            <a:r>
              <a:rPr lang="en-US" sz="2972" b="1" dirty="0">
                <a:solidFill>
                  <a:srgbClr val="00002E"/>
                </a:solidFill>
                <a:latin typeface="Nunito" pitchFamily="34" charset="0"/>
                <a:ea typeface="Nunito" pitchFamily="34" charset="-122"/>
                <a:cs typeface="Nunito" pitchFamily="34" charset="-120"/>
              </a:rPr>
              <a:t>Detailed Numerical Example</a:t>
            </a:r>
            <a:endParaRPr lang="en-US" sz="2972" dirty="0"/>
          </a:p>
        </p:txBody>
      </p:sp>
      <p:sp>
        <p:nvSpPr>
          <p:cNvPr id="5" name="Shape 2"/>
          <p:cNvSpPr/>
          <p:nvPr/>
        </p:nvSpPr>
        <p:spPr>
          <a:xfrm>
            <a:off x="3960019" y="1235393"/>
            <a:ext cx="20003" cy="6551176"/>
          </a:xfrm>
          <a:prstGeom prst="rect">
            <a:avLst/>
          </a:prstGeom>
          <a:solidFill>
            <a:srgbClr val="DFDFEB"/>
          </a:solidFill>
          <a:ln/>
        </p:spPr>
      </p:sp>
      <p:sp>
        <p:nvSpPr>
          <p:cNvPr id="6" name="Shape 3"/>
          <p:cNvSpPr/>
          <p:nvPr/>
        </p:nvSpPr>
        <p:spPr>
          <a:xfrm>
            <a:off x="4150459" y="1586151"/>
            <a:ext cx="561380" cy="20003"/>
          </a:xfrm>
          <a:prstGeom prst="rect">
            <a:avLst/>
          </a:prstGeom>
          <a:solidFill>
            <a:srgbClr val="2D4DF2"/>
          </a:solidFill>
          <a:ln/>
        </p:spPr>
      </p:sp>
      <p:sp>
        <p:nvSpPr>
          <p:cNvPr id="7" name="Shape 4"/>
          <p:cNvSpPr/>
          <p:nvPr/>
        </p:nvSpPr>
        <p:spPr>
          <a:xfrm>
            <a:off x="3789581" y="1415772"/>
            <a:ext cx="360878" cy="360878"/>
          </a:xfrm>
          <a:prstGeom prst="roundRect">
            <a:avLst>
              <a:gd name="adj" fmla="val 80010"/>
            </a:avLst>
          </a:prstGeom>
          <a:solidFill>
            <a:srgbClr val="F3F3FF"/>
          </a:solidFill>
          <a:ln w="15240">
            <a:solidFill>
              <a:srgbClr val="00002E"/>
            </a:solidFill>
            <a:prstDash val="solid"/>
          </a:ln>
        </p:spPr>
      </p:sp>
      <p:sp>
        <p:nvSpPr>
          <p:cNvPr id="8" name="Text 5"/>
          <p:cNvSpPr/>
          <p:nvPr/>
        </p:nvSpPr>
        <p:spPr>
          <a:xfrm>
            <a:off x="3902095" y="1482923"/>
            <a:ext cx="135850" cy="226457"/>
          </a:xfrm>
          <a:prstGeom prst="rect">
            <a:avLst/>
          </a:prstGeom>
          <a:noFill/>
          <a:ln/>
        </p:spPr>
        <p:txBody>
          <a:bodyPr wrap="none" rtlCol="0" anchor="t"/>
          <a:lstStyle/>
          <a:p>
            <a:pPr algn="ctr" indent="0" marL="0">
              <a:lnSpc>
                <a:spcPts val="1783"/>
              </a:lnSpc>
              <a:buNone/>
            </a:pPr>
            <a:r>
              <a:rPr lang="en-US" sz="1783" b="1" dirty="0">
                <a:solidFill>
                  <a:srgbClr val="2D4DF2"/>
                </a:solidFill>
                <a:latin typeface="Nunito" pitchFamily="34" charset="0"/>
                <a:ea typeface="Nunito" pitchFamily="34" charset="-122"/>
                <a:cs typeface="Nunito" pitchFamily="34" charset="-120"/>
              </a:rPr>
              <a:t>1</a:t>
            </a:r>
            <a:endParaRPr lang="en-US" sz="1783" dirty="0"/>
          </a:p>
        </p:txBody>
      </p:sp>
      <p:sp>
        <p:nvSpPr>
          <p:cNvPr id="9" name="Text 6"/>
          <p:cNvSpPr/>
          <p:nvPr/>
        </p:nvSpPr>
        <p:spPr>
          <a:xfrm>
            <a:off x="4852273" y="1395770"/>
            <a:ext cx="1887141" cy="235863"/>
          </a:xfrm>
          <a:prstGeom prst="rect">
            <a:avLst/>
          </a:prstGeom>
          <a:noFill/>
          <a:ln/>
        </p:spPr>
        <p:txBody>
          <a:bodyPr wrap="none" rtlCol="0" anchor="t"/>
          <a:lstStyle/>
          <a:p>
            <a:pPr algn="l" indent="0" marL="0">
              <a:lnSpc>
                <a:spcPts val="1857"/>
              </a:lnSpc>
              <a:buNone/>
            </a:pPr>
            <a:r>
              <a:rPr lang="en-US" sz="1486" b="1" dirty="0">
                <a:solidFill>
                  <a:srgbClr val="2D4DF2"/>
                </a:solidFill>
                <a:latin typeface="Nunito" pitchFamily="34" charset="0"/>
                <a:ea typeface="Nunito" pitchFamily="34" charset="-122"/>
                <a:cs typeface="Nunito" pitchFamily="34" charset="-120"/>
              </a:rPr>
              <a:t>Plaintext</a:t>
            </a:r>
            <a:endParaRPr lang="en-US" sz="1486" dirty="0"/>
          </a:p>
        </p:txBody>
      </p:sp>
      <p:sp>
        <p:nvSpPr>
          <p:cNvPr id="10" name="Text 7"/>
          <p:cNvSpPr/>
          <p:nvPr/>
        </p:nvSpPr>
        <p:spPr>
          <a:xfrm>
            <a:off x="4852273" y="1727835"/>
            <a:ext cx="6048494" cy="721519"/>
          </a:xfrm>
          <a:prstGeom prst="rect">
            <a:avLst/>
          </a:prstGeom>
          <a:noFill/>
          <a:ln/>
        </p:spPr>
        <p:txBody>
          <a:bodyPr wrap="square" rtlCol="0" anchor="t"/>
          <a:lstStyle/>
          <a:p>
            <a:pPr algn="l" indent="0" marL="0">
              <a:lnSpc>
                <a:spcPts val="1895"/>
              </a:lnSpc>
              <a:buNone/>
            </a:pPr>
            <a:r>
              <a:rPr lang="en-US" sz="1263" dirty="0">
                <a:solidFill>
                  <a:srgbClr val="00002E"/>
                </a:solidFill>
                <a:latin typeface="PT Sans" pitchFamily="34" charset="0"/>
                <a:ea typeface="PT Sans" pitchFamily="34" charset="-122"/>
                <a:cs typeface="PT Sans" pitchFamily="34" charset="-120"/>
              </a:rPr>
              <a:t>The plaintext is "hello world", which is padded and converted to binary: 01101000 01100101 01101100 01101100 01101111 00100000 01110111 01101111 01110010 01101100 01100100 00100000 00000101 00000101 00000101 00000101.</a:t>
            </a:r>
            <a:endParaRPr lang="en-US" sz="1263" dirty="0"/>
          </a:p>
        </p:txBody>
      </p:sp>
      <p:sp>
        <p:nvSpPr>
          <p:cNvPr id="11" name="Shape 8"/>
          <p:cNvSpPr/>
          <p:nvPr/>
        </p:nvSpPr>
        <p:spPr>
          <a:xfrm>
            <a:off x="4150459" y="3120866"/>
            <a:ext cx="561380" cy="20003"/>
          </a:xfrm>
          <a:prstGeom prst="rect">
            <a:avLst/>
          </a:prstGeom>
          <a:solidFill>
            <a:srgbClr val="015F98"/>
          </a:solidFill>
          <a:ln/>
        </p:spPr>
      </p:sp>
      <p:sp>
        <p:nvSpPr>
          <p:cNvPr id="12" name="Shape 9"/>
          <p:cNvSpPr/>
          <p:nvPr/>
        </p:nvSpPr>
        <p:spPr>
          <a:xfrm>
            <a:off x="3789581" y="2950488"/>
            <a:ext cx="360878" cy="360878"/>
          </a:xfrm>
          <a:prstGeom prst="roundRect">
            <a:avLst>
              <a:gd name="adj" fmla="val 80010"/>
            </a:avLst>
          </a:prstGeom>
          <a:solidFill>
            <a:srgbClr val="F3F3FF"/>
          </a:solidFill>
          <a:ln w="15240">
            <a:solidFill>
              <a:srgbClr val="00002E"/>
            </a:solidFill>
            <a:prstDash val="solid"/>
          </a:ln>
        </p:spPr>
      </p:sp>
      <p:sp>
        <p:nvSpPr>
          <p:cNvPr id="13" name="Text 10"/>
          <p:cNvSpPr/>
          <p:nvPr/>
        </p:nvSpPr>
        <p:spPr>
          <a:xfrm>
            <a:off x="3902095" y="3017639"/>
            <a:ext cx="135850" cy="226457"/>
          </a:xfrm>
          <a:prstGeom prst="rect">
            <a:avLst/>
          </a:prstGeom>
          <a:noFill/>
          <a:ln/>
        </p:spPr>
        <p:txBody>
          <a:bodyPr wrap="none" rtlCol="0" anchor="t"/>
          <a:lstStyle/>
          <a:p>
            <a:pPr algn="ctr" indent="0" marL="0">
              <a:lnSpc>
                <a:spcPts val="1783"/>
              </a:lnSpc>
              <a:buNone/>
            </a:pPr>
            <a:r>
              <a:rPr lang="en-US" sz="1783" b="1" dirty="0">
                <a:solidFill>
                  <a:srgbClr val="015F98"/>
                </a:solidFill>
                <a:latin typeface="Nunito" pitchFamily="34" charset="0"/>
                <a:ea typeface="Nunito" pitchFamily="34" charset="-122"/>
                <a:cs typeface="Nunito" pitchFamily="34" charset="-120"/>
              </a:rPr>
              <a:t>2</a:t>
            </a:r>
            <a:endParaRPr lang="en-US" sz="1783" dirty="0"/>
          </a:p>
        </p:txBody>
      </p:sp>
      <p:sp>
        <p:nvSpPr>
          <p:cNvPr id="14" name="Text 11"/>
          <p:cNvSpPr/>
          <p:nvPr/>
        </p:nvSpPr>
        <p:spPr>
          <a:xfrm>
            <a:off x="4852273" y="2930485"/>
            <a:ext cx="1887141" cy="235863"/>
          </a:xfrm>
          <a:prstGeom prst="rect">
            <a:avLst/>
          </a:prstGeom>
          <a:noFill/>
          <a:ln/>
        </p:spPr>
        <p:txBody>
          <a:bodyPr wrap="none" rtlCol="0" anchor="t"/>
          <a:lstStyle/>
          <a:p>
            <a:pPr algn="l" indent="0" marL="0">
              <a:lnSpc>
                <a:spcPts val="1857"/>
              </a:lnSpc>
              <a:buNone/>
            </a:pPr>
            <a:r>
              <a:rPr lang="en-US" sz="1486" b="1" dirty="0">
                <a:solidFill>
                  <a:srgbClr val="015F98"/>
                </a:solidFill>
                <a:latin typeface="Nunito" pitchFamily="34" charset="0"/>
                <a:ea typeface="Nunito" pitchFamily="34" charset="-122"/>
                <a:cs typeface="Nunito" pitchFamily="34" charset="-120"/>
              </a:rPr>
              <a:t>Key</a:t>
            </a:r>
            <a:endParaRPr lang="en-US" sz="1486" dirty="0"/>
          </a:p>
        </p:txBody>
      </p:sp>
      <p:sp>
        <p:nvSpPr>
          <p:cNvPr id="15" name="Text 12"/>
          <p:cNvSpPr/>
          <p:nvPr/>
        </p:nvSpPr>
        <p:spPr>
          <a:xfrm>
            <a:off x="4852273" y="3262551"/>
            <a:ext cx="6048494" cy="481013"/>
          </a:xfrm>
          <a:prstGeom prst="rect">
            <a:avLst/>
          </a:prstGeom>
          <a:noFill/>
          <a:ln/>
        </p:spPr>
        <p:txBody>
          <a:bodyPr wrap="square" rtlCol="0" anchor="t"/>
          <a:lstStyle/>
          <a:p>
            <a:pPr algn="l" indent="0" marL="0">
              <a:lnSpc>
                <a:spcPts val="1895"/>
              </a:lnSpc>
              <a:buNone/>
            </a:pPr>
            <a:r>
              <a:rPr lang="en-US" sz="1263" dirty="0">
                <a:solidFill>
                  <a:srgbClr val="00002E"/>
                </a:solidFill>
                <a:latin typeface="PT Sans" pitchFamily="34" charset="0"/>
                <a:ea typeface="PT Sans" pitchFamily="34" charset="-122"/>
                <a:cs typeface="PT Sans" pitchFamily="34" charset="-120"/>
              </a:rPr>
              <a:t>The key is "secretkey123", which is also converted to binary. This binary key is then used to generate 16 subkeys, each 48 bits long.</a:t>
            </a:r>
            <a:endParaRPr lang="en-US" sz="1263" dirty="0"/>
          </a:p>
        </p:txBody>
      </p:sp>
      <p:sp>
        <p:nvSpPr>
          <p:cNvPr id="16" name="Shape 13"/>
          <p:cNvSpPr/>
          <p:nvPr/>
        </p:nvSpPr>
        <p:spPr>
          <a:xfrm>
            <a:off x="4150459" y="4415076"/>
            <a:ext cx="561380" cy="20003"/>
          </a:xfrm>
          <a:prstGeom prst="rect">
            <a:avLst/>
          </a:prstGeom>
          <a:solidFill>
            <a:srgbClr val="AD1F96"/>
          </a:solidFill>
          <a:ln/>
        </p:spPr>
      </p:sp>
      <p:sp>
        <p:nvSpPr>
          <p:cNvPr id="17" name="Shape 14"/>
          <p:cNvSpPr/>
          <p:nvPr/>
        </p:nvSpPr>
        <p:spPr>
          <a:xfrm>
            <a:off x="3789581" y="4244697"/>
            <a:ext cx="360878" cy="360878"/>
          </a:xfrm>
          <a:prstGeom prst="roundRect">
            <a:avLst>
              <a:gd name="adj" fmla="val 80010"/>
            </a:avLst>
          </a:prstGeom>
          <a:solidFill>
            <a:srgbClr val="F3F3FF"/>
          </a:solidFill>
          <a:ln w="15240">
            <a:solidFill>
              <a:srgbClr val="00002E"/>
            </a:solidFill>
            <a:prstDash val="solid"/>
          </a:ln>
        </p:spPr>
      </p:sp>
      <p:sp>
        <p:nvSpPr>
          <p:cNvPr id="18" name="Text 15"/>
          <p:cNvSpPr/>
          <p:nvPr/>
        </p:nvSpPr>
        <p:spPr>
          <a:xfrm>
            <a:off x="3902095" y="4311848"/>
            <a:ext cx="135850" cy="226457"/>
          </a:xfrm>
          <a:prstGeom prst="rect">
            <a:avLst/>
          </a:prstGeom>
          <a:noFill/>
          <a:ln/>
        </p:spPr>
        <p:txBody>
          <a:bodyPr wrap="none" rtlCol="0" anchor="t"/>
          <a:lstStyle/>
          <a:p>
            <a:pPr algn="ctr" indent="0" marL="0">
              <a:lnSpc>
                <a:spcPts val="1783"/>
              </a:lnSpc>
              <a:buNone/>
            </a:pPr>
            <a:r>
              <a:rPr lang="en-US" sz="1783" b="1" dirty="0">
                <a:solidFill>
                  <a:srgbClr val="AD1F96"/>
                </a:solidFill>
                <a:latin typeface="Nunito" pitchFamily="34" charset="0"/>
                <a:ea typeface="Nunito" pitchFamily="34" charset="-122"/>
                <a:cs typeface="Nunito" pitchFamily="34" charset="-120"/>
              </a:rPr>
              <a:t>3</a:t>
            </a:r>
            <a:endParaRPr lang="en-US" sz="1783" dirty="0"/>
          </a:p>
        </p:txBody>
      </p:sp>
      <p:sp>
        <p:nvSpPr>
          <p:cNvPr id="19" name="Text 16"/>
          <p:cNvSpPr/>
          <p:nvPr/>
        </p:nvSpPr>
        <p:spPr>
          <a:xfrm>
            <a:off x="4852273" y="4224695"/>
            <a:ext cx="1936909" cy="235863"/>
          </a:xfrm>
          <a:prstGeom prst="rect">
            <a:avLst/>
          </a:prstGeom>
          <a:noFill/>
          <a:ln/>
        </p:spPr>
        <p:txBody>
          <a:bodyPr wrap="none" rtlCol="0" anchor="t"/>
          <a:lstStyle/>
          <a:p>
            <a:pPr algn="l" indent="0" marL="0">
              <a:lnSpc>
                <a:spcPts val="1857"/>
              </a:lnSpc>
              <a:buNone/>
            </a:pPr>
            <a:r>
              <a:rPr lang="en-US" sz="1486" b="1" dirty="0">
                <a:solidFill>
                  <a:srgbClr val="AD1F96"/>
                </a:solidFill>
                <a:latin typeface="Nunito" pitchFamily="34" charset="0"/>
                <a:ea typeface="Nunito" pitchFamily="34" charset="-122"/>
                <a:cs typeface="Nunito" pitchFamily="34" charset="-120"/>
              </a:rPr>
              <a:t>Initial Permutation (IP)</a:t>
            </a:r>
            <a:endParaRPr lang="en-US" sz="1486" dirty="0"/>
          </a:p>
        </p:txBody>
      </p:sp>
      <p:sp>
        <p:nvSpPr>
          <p:cNvPr id="20" name="Text 17"/>
          <p:cNvSpPr/>
          <p:nvPr/>
        </p:nvSpPr>
        <p:spPr>
          <a:xfrm>
            <a:off x="4852273" y="4556760"/>
            <a:ext cx="6048494" cy="481013"/>
          </a:xfrm>
          <a:prstGeom prst="rect">
            <a:avLst/>
          </a:prstGeom>
          <a:noFill/>
          <a:ln/>
        </p:spPr>
        <p:txBody>
          <a:bodyPr wrap="square" rtlCol="0" anchor="t"/>
          <a:lstStyle/>
          <a:p>
            <a:pPr algn="l" indent="0" marL="0">
              <a:lnSpc>
                <a:spcPts val="1895"/>
              </a:lnSpc>
              <a:buNone/>
            </a:pPr>
            <a:r>
              <a:rPr lang="en-US" sz="1263" dirty="0">
                <a:solidFill>
                  <a:srgbClr val="00002E"/>
                </a:solidFill>
                <a:latin typeface="PT Sans" pitchFamily="34" charset="0"/>
                <a:ea typeface="PT Sans" pitchFamily="34" charset="-122"/>
                <a:cs typeface="PT Sans" pitchFamily="34" charset="-120"/>
              </a:rPr>
              <a:t>The plaintext is permuted according to the IP table. The permuted bits are then divided into two halves, L0 and R0.</a:t>
            </a:r>
            <a:endParaRPr lang="en-US" sz="1263" dirty="0"/>
          </a:p>
        </p:txBody>
      </p:sp>
      <p:sp>
        <p:nvSpPr>
          <p:cNvPr id="21" name="Shape 18"/>
          <p:cNvSpPr/>
          <p:nvPr/>
        </p:nvSpPr>
        <p:spPr>
          <a:xfrm>
            <a:off x="4150459" y="5709285"/>
            <a:ext cx="561380" cy="20003"/>
          </a:xfrm>
          <a:prstGeom prst="rect">
            <a:avLst/>
          </a:prstGeom>
          <a:solidFill>
            <a:srgbClr val="2D4DF2"/>
          </a:solidFill>
          <a:ln/>
        </p:spPr>
      </p:sp>
      <p:sp>
        <p:nvSpPr>
          <p:cNvPr id="22" name="Shape 19"/>
          <p:cNvSpPr/>
          <p:nvPr/>
        </p:nvSpPr>
        <p:spPr>
          <a:xfrm>
            <a:off x="3789581" y="5538907"/>
            <a:ext cx="360878" cy="360878"/>
          </a:xfrm>
          <a:prstGeom prst="roundRect">
            <a:avLst>
              <a:gd name="adj" fmla="val 80010"/>
            </a:avLst>
          </a:prstGeom>
          <a:solidFill>
            <a:srgbClr val="F3F3FF"/>
          </a:solidFill>
          <a:ln w="15240">
            <a:solidFill>
              <a:srgbClr val="00002E"/>
            </a:solidFill>
            <a:prstDash val="solid"/>
          </a:ln>
        </p:spPr>
      </p:sp>
      <p:sp>
        <p:nvSpPr>
          <p:cNvPr id="23" name="Text 20"/>
          <p:cNvSpPr/>
          <p:nvPr/>
        </p:nvSpPr>
        <p:spPr>
          <a:xfrm>
            <a:off x="3902095" y="5606058"/>
            <a:ext cx="135850" cy="226457"/>
          </a:xfrm>
          <a:prstGeom prst="rect">
            <a:avLst/>
          </a:prstGeom>
          <a:noFill/>
          <a:ln/>
        </p:spPr>
        <p:txBody>
          <a:bodyPr wrap="none" rtlCol="0" anchor="t"/>
          <a:lstStyle/>
          <a:p>
            <a:pPr algn="ctr" indent="0" marL="0">
              <a:lnSpc>
                <a:spcPts val="1783"/>
              </a:lnSpc>
              <a:buNone/>
            </a:pPr>
            <a:r>
              <a:rPr lang="en-US" sz="1783" b="1" dirty="0">
                <a:solidFill>
                  <a:srgbClr val="2D4DF2"/>
                </a:solidFill>
                <a:latin typeface="Nunito" pitchFamily="34" charset="0"/>
                <a:ea typeface="Nunito" pitchFamily="34" charset="-122"/>
                <a:cs typeface="Nunito" pitchFamily="34" charset="-120"/>
              </a:rPr>
              <a:t>4</a:t>
            </a:r>
            <a:endParaRPr lang="en-US" sz="1783" dirty="0"/>
          </a:p>
        </p:txBody>
      </p:sp>
      <p:sp>
        <p:nvSpPr>
          <p:cNvPr id="24" name="Text 21"/>
          <p:cNvSpPr/>
          <p:nvPr/>
        </p:nvSpPr>
        <p:spPr>
          <a:xfrm>
            <a:off x="4852273" y="5518904"/>
            <a:ext cx="1887141" cy="235863"/>
          </a:xfrm>
          <a:prstGeom prst="rect">
            <a:avLst/>
          </a:prstGeom>
          <a:noFill/>
          <a:ln/>
        </p:spPr>
        <p:txBody>
          <a:bodyPr wrap="none" rtlCol="0" anchor="t"/>
          <a:lstStyle/>
          <a:p>
            <a:pPr algn="l" indent="0" marL="0">
              <a:lnSpc>
                <a:spcPts val="1857"/>
              </a:lnSpc>
              <a:buNone/>
            </a:pPr>
            <a:r>
              <a:rPr lang="en-US" sz="1486" b="1" dirty="0">
                <a:solidFill>
                  <a:srgbClr val="2D4DF2"/>
                </a:solidFill>
                <a:latin typeface="Nunito" pitchFamily="34" charset="0"/>
                <a:ea typeface="Nunito" pitchFamily="34" charset="-122"/>
                <a:cs typeface="Nunito" pitchFamily="34" charset="-120"/>
              </a:rPr>
              <a:t>Round 1 to 16</a:t>
            </a:r>
            <a:endParaRPr lang="en-US" sz="1486" dirty="0"/>
          </a:p>
        </p:txBody>
      </p:sp>
      <p:sp>
        <p:nvSpPr>
          <p:cNvPr id="25" name="Text 22"/>
          <p:cNvSpPr/>
          <p:nvPr/>
        </p:nvSpPr>
        <p:spPr>
          <a:xfrm>
            <a:off x="4852273" y="5850969"/>
            <a:ext cx="6048494" cy="481013"/>
          </a:xfrm>
          <a:prstGeom prst="rect">
            <a:avLst/>
          </a:prstGeom>
          <a:noFill/>
          <a:ln/>
        </p:spPr>
        <p:txBody>
          <a:bodyPr wrap="square" rtlCol="0" anchor="t"/>
          <a:lstStyle/>
          <a:p>
            <a:pPr algn="l" indent="0" marL="0">
              <a:lnSpc>
                <a:spcPts val="1895"/>
              </a:lnSpc>
              <a:buNone/>
            </a:pPr>
            <a:r>
              <a:rPr lang="en-US" sz="1263" dirty="0">
                <a:solidFill>
                  <a:srgbClr val="00002E"/>
                </a:solidFill>
                <a:latin typeface="PT Sans" pitchFamily="34" charset="0"/>
                <a:ea typeface="PT Sans" pitchFamily="34" charset="-122"/>
                <a:cs typeface="PT Sans" pitchFamily="34" charset="-120"/>
              </a:rPr>
              <a:t>Each round involves expansion, substitution, permutation, and XOR operations using the subkeys. L0 and R0 are transformed into L1 and R1. The process repeats for 16 rounds</a:t>
            </a:r>
            <a:endParaRPr lang="en-US" sz="1263" dirty="0"/>
          </a:p>
        </p:txBody>
      </p:sp>
      <p:sp>
        <p:nvSpPr>
          <p:cNvPr id="26" name="Shape 23"/>
          <p:cNvSpPr/>
          <p:nvPr/>
        </p:nvSpPr>
        <p:spPr>
          <a:xfrm>
            <a:off x="4150459" y="7003494"/>
            <a:ext cx="561380" cy="20003"/>
          </a:xfrm>
          <a:prstGeom prst="rect">
            <a:avLst/>
          </a:prstGeom>
          <a:solidFill>
            <a:srgbClr val="015F98"/>
          </a:solidFill>
          <a:ln/>
        </p:spPr>
      </p:sp>
      <p:sp>
        <p:nvSpPr>
          <p:cNvPr id="27" name="Shape 24"/>
          <p:cNvSpPr/>
          <p:nvPr/>
        </p:nvSpPr>
        <p:spPr>
          <a:xfrm>
            <a:off x="3789581" y="6833116"/>
            <a:ext cx="360878" cy="360878"/>
          </a:xfrm>
          <a:prstGeom prst="roundRect">
            <a:avLst>
              <a:gd name="adj" fmla="val 80010"/>
            </a:avLst>
          </a:prstGeom>
          <a:solidFill>
            <a:srgbClr val="F3F3FF"/>
          </a:solidFill>
          <a:ln w="15240">
            <a:solidFill>
              <a:srgbClr val="00002E"/>
            </a:solidFill>
            <a:prstDash val="solid"/>
          </a:ln>
        </p:spPr>
      </p:sp>
      <p:sp>
        <p:nvSpPr>
          <p:cNvPr id="28" name="Text 25"/>
          <p:cNvSpPr/>
          <p:nvPr/>
        </p:nvSpPr>
        <p:spPr>
          <a:xfrm>
            <a:off x="3902095" y="6900267"/>
            <a:ext cx="135850" cy="226457"/>
          </a:xfrm>
          <a:prstGeom prst="rect">
            <a:avLst/>
          </a:prstGeom>
          <a:noFill/>
          <a:ln/>
        </p:spPr>
        <p:txBody>
          <a:bodyPr wrap="none" rtlCol="0" anchor="t"/>
          <a:lstStyle/>
          <a:p>
            <a:pPr algn="ctr" indent="0" marL="0">
              <a:lnSpc>
                <a:spcPts val="1783"/>
              </a:lnSpc>
              <a:buNone/>
            </a:pPr>
            <a:r>
              <a:rPr lang="en-US" sz="1783" b="1" dirty="0">
                <a:solidFill>
                  <a:srgbClr val="015F98"/>
                </a:solidFill>
                <a:latin typeface="Nunito" pitchFamily="34" charset="0"/>
                <a:ea typeface="Nunito" pitchFamily="34" charset="-122"/>
                <a:cs typeface="Nunito" pitchFamily="34" charset="-120"/>
              </a:rPr>
              <a:t>5</a:t>
            </a:r>
            <a:endParaRPr lang="en-US" sz="1783" dirty="0"/>
          </a:p>
        </p:txBody>
      </p:sp>
      <p:sp>
        <p:nvSpPr>
          <p:cNvPr id="29" name="Text 26"/>
          <p:cNvSpPr/>
          <p:nvPr/>
        </p:nvSpPr>
        <p:spPr>
          <a:xfrm>
            <a:off x="4852273" y="6813113"/>
            <a:ext cx="1933694" cy="235863"/>
          </a:xfrm>
          <a:prstGeom prst="rect">
            <a:avLst/>
          </a:prstGeom>
          <a:noFill/>
          <a:ln/>
        </p:spPr>
        <p:txBody>
          <a:bodyPr wrap="none" rtlCol="0" anchor="t"/>
          <a:lstStyle/>
          <a:p>
            <a:pPr algn="l" indent="0" marL="0">
              <a:lnSpc>
                <a:spcPts val="1857"/>
              </a:lnSpc>
              <a:buNone/>
            </a:pPr>
            <a:r>
              <a:rPr lang="en-US" sz="1486" b="1" dirty="0">
                <a:solidFill>
                  <a:srgbClr val="015F98"/>
                </a:solidFill>
                <a:latin typeface="Nunito" pitchFamily="34" charset="0"/>
                <a:ea typeface="Nunito" pitchFamily="34" charset="-122"/>
                <a:cs typeface="Nunito" pitchFamily="34" charset="-120"/>
              </a:rPr>
              <a:t>Final Permutation (FP)</a:t>
            </a:r>
            <a:endParaRPr lang="en-US" sz="1486" dirty="0"/>
          </a:p>
        </p:txBody>
      </p:sp>
      <p:sp>
        <p:nvSpPr>
          <p:cNvPr id="30" name="Text 27"/>
          <p:cNvSpPr/>
          <p:nvPr/>
        </p:nvSpPr>
        <p:spPr>
          <a:xfrm>
            <a:off x="4852273" y="7145179"/>
            <a:ext cx="6048494" cy="481013"/>
          </a:xfrm>
          <a:prstGeom prst="rect">
            <a:avLst/>
          </a:prstGeom>
          <a:noFill/>
          <a:ln/>
        </p:spPr>
        <p:txBody>
          <a:bodyPr wrap="square" rtlCol="0" anchor="t"/>
          <a:lstStyle/>
          <a:p>
            <a:pPr algn="l" indent="0" marL="0">
              <a:lnSpc>
                <a:spcPts val="1895"/>
              </a:lnSpc>
              <a:buNone/>
            </a:pPr>
            <a:r>
              <a:rPr lang="en-US" sz="1263" dirty="0">
                <a:solidFill>
                  <a:srgbClr val="00002E"/>
                </a:solidFill>
                <a:latin typeface="PT Sans" pitchFamily="34" charset="0"/>
                <a:ea typeface="PT Sans" pitchFamily="34" charset="-122"/>
                <a:cs typeface="PT Sans" pitchFamily="34" charset="-120"/>
              </a:rPr>
              <a:t>The final output of the 16 rounds, L16 and R16, are combined and then permuted according to the FP table, producing the ciphertext.</a:t>
            </a:r>
            <a:endParaRPr lang="en-US" sz="1263" dirty="0"/>
          </a:p>
        </p:txBody>
      </p:sp>
      <p:pic>
        <p:nvPicPr>
          <p:cNvPr id="3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1573054" y="560308"/>
            <a:ext cx="4785122" cy="598051"/>
          </a:xfrm>
          <a:prstGeom prst="rect">
            <a:avLst/>
          </a:prstGeom>
          <a:noFill/>
          <a:ln/>
        </p:spPr>
        <p:txBody>
          <a:bodyPr wrap="none" rtlCol="0" anchor="t"/>
          <a:lstStyle/>
          <a:p>
            <a:pPr indent="0" marL="0">
              <a:lnSpc>
                <a:spcPts val="4710"/>
              </a:lnSpc>
              <a:buNone/>
            </a:pPr>
            <a:r>
              <a:rPr lang="en-US" sz="3768" b="1" dirty="0">
                <a:solidFill>
                  <a:srgbClr val="00002E"/>
                </a:solidFill>
                <a:latin typeface="Nunito" pitchFamily="34" charset="0"/>
                <a:ea typeface="Nunito" pitchFamily="34" charset="-122"/>
                <a:cs typeface="Nunito" pitchFamily="34" charset="-120"/>
              </a:rPr>
              <a:t>TRIPLE DES</a:t>
            </a:r>
            <a:endParaRPr lang="en-US" sz="3768" dirty="0"/>
          </a:p>
        </p:txBody>
      </p:sp>
      <p:pic>
        <p:nvPicPr>
          <p:cNvPr id="5" name="Image 1" descr="preencoded.png">    </p:cNvPr>
          <p:cNvPicPr>
            <a:picLocks noChangeAspect="1"/>
          </p:cNvPicPr>
          <p:nvPr/>
        </p:nvPicPr>
        <p:blipFill>
          <a:blip r:embed="rId2"/>
          <a:stretch>
            <a:fillRect/>
          </a:stretch>
        </p:blipFill>
        <p:spPr>
          <a:xfrm>
            <a:off x="1573054" y="1692116"/>
            <a:ext cx="3496985" cy="2622709"/>
          </a:xfrm>
          <a:prstGeom prst="rect">
            <a:avLst/>
          </a:prstGeom>
        </p:spPr>
      </p:pic>
      <p:sp>
        <p:nvSpPr>
          <p:cNvPr id="6" name="Text 2"/>
          <p:cNvSpPr/>
          <p:nvPr/>
        </p:nvSpPr>
        <p:spPr>
          <a:xfrm>
            <a:off x="1573054" y="4543544"/>
            <a:ext cx="2392561" cy="299085"/>
          </a:xfrm>
          <a:prstGeom prst="rect">
            <a:avLst/>
          </a:prstGeom>
          <a:noFill/>
          <a:ln/>
        </p:spPr>
        <p:txBody>
          <a:bodyPr wrap="none" rtlCol="0" anchor="t"/>
          <a:lstStyle/>
          <a:p>
            <a:pPr indent="0" marL="0">
              <a:lnSpc>
                <a:spcPts val="2355"/>
              </a:lnSpc>
              <a:buNone/>
            </a:pPr>
            <a:r>
              <a:rPr lang="en-US" sz="1884" b="1" dirty="0">
                <a:solidFill>
                  <a:srgbClr val="00002E"/>
                </a:solidFill>
                <a:latin typeface="Nunito" pitchFamily="34" charset="0"/>
                <a:ea typeface="Nunito" pitchFamily="34" charset="-122"/>
                <a:cs typeface="Nunito" pitchFamily="34" charset="-120"/>
              </a:rPr>
              <a:t>Overview</a:t>
            </a:r>
            <a:endParaRPr lang="en-US" sz="1884" dirty="0"/>
          </a:p>
        </p:txBody>
      </p:sp>
      <p:sp>
        <p:nvSpPr>
          <p:cNvPr id="7" name="Text 3"/>
          <p:cNvSpPr/>
          <p:nvPr/>
        </p:nvSpPr>
        <p:spPr>
          <a:xfrm>
            <a:off x="1573054" y="5045988"/>
            <a:ext cx="3496985" cy="2440305"/>
          </a:xfrm>
          <a:prstGeom prst="rect">
            <a:avLst/>
          </a:prstGeom>
          <a:noFill/>
          <a:ln/>
        </p:spPr>
        <p:txBody>
          <a:bodyPr wrap="square" rtlCol="0" anchor="t"/>
          <a:lstStyle/>
          <a:p>
            <a:pPr indent="0" marL="0">
              <a:lnSpc>
                <a:spcPts val="2402"/>
              </a:lnSpc>
              <a:buNone/>
            </a:pPr>
            <a:r>
              <a:rPr lang="en-US" sz="1601" dirty="0">
                <a:solidFill>
                  <a:srgbClr val="00002E"/>
                </a:solidFill>
                <a:latin typeface="PT Sans" pitchFamily="34" charset="0"/>
                <a:ea typeface="PT Sans" pitchFamily="34" charset="-122"/>
                <a:cs typeface="PT Sans" pitchFamily="34" charset="-120"/>
              </a:rPr>
              <a:t>Triple DES, also known as 3DES, is a symmetric-key cryptographic algorithm that enhances the security of the original Data Encryption Standard (DES) by applying the DES algorithm three times. It was developed to address the weaknesses of DES and provide stronger encryption.</a:t>
            </a:r>
            <a:endParaRPr lang="en-US" sz="1601" dirty="0"/>
          </a:p>
        </p:txBody>
      </p:sp>
      <p:pic>
        <p:nvPicPr>
          <p:cNvPr id="8" name="Image 2" descr="preencoded.png">    </p:cNvPr>
          <p:cNvPicPr>
            <a:picLocks noChangeAspect="1"/>
          </p:cNvPicPr>
          <p:nvPr/>
        </p:nvPicPr>
        <p:blipFill>
          <a:blip r:embed="rId3"/>
          <a:stretch>
            <a:fillRect/>
          </a:stretch>
        </p:blipFill>
        <p:spPr>
          <a:xfrm>
            <a:off x="5573673" y="1692116"/>
            <a:ext cx="3496985" cy="2622709"/>
          </a:xfrm>
          <a:prstGeom prst="rect">
            <a:avLst/>
          </a:prstGeom>
        </p:spPr>
      </p:pic>
      <p:sp>
        <p:nvSpPr>
          <p:cNvPr id="9" name="Text 4"/>
          <p:cNvSpPr/>
          <p:nvPr/>
        </p:nvSpPr>
        <p:spPr>
          <a:xfrm>
            <a:off x="5573673" y="4543544"/>
            <a:ext cx="2392561" cy="299085"/>
          </a:xfrm>
          <a:prstGeom prst="rect">
            <a:avLst/>
          </a:prstGeom>
          <a:noFill/>
          <a:ln/>
        </p:spPr>
        <p:txBody>
          <a:bodyPr wrap="none" rtlCol="0" anchor="t"/>
          <a:lstStyle/>
          <a:p>
            <a:pPr indent="0" marL="0">
              <a:lnSpc>
                <a:spcPts val="2355"/>
              </a:lnSpc>
              <a:buNone/>
            </a:pPr>
            <a:r>
              <a:rPr lang="en-US" sz="1884" b="1" dirty="0">
                <a:solidFill>
                  <a:srgbClr val="00002E"/>
                </a:solidFill>
                <a:latin typeface="Nunito" pitchFamily="34" charset="0"/>
                <a:ea typeface="Nunito" pitchFamily="34" charset="-122"/>
                <a:cs typeface="Nunito" pitchFamily="34" charset="-120"/>
              </a:rPr>
              <a:t>Key Structure</a:t>
            </a:r>
            <a:endParaRPr lang="en-US" sz="1884" dirty="0"/>
          </a:p>
        </p:txBody>
      </p:sp>
      <p:sp>
        <p:nvSpPr>
          <p:cNvPr id="10" name="Text 5"/>
          <p:cNvSpPr/>
          <p:nvPr/>
        </p:nvSpPr>
        <p:spPr>
          <a:xfrm>
            <a:off x="5573673" y="5045988"/>
            <a:ext cx="3496985" cy="2135267"/>
          </a:xfrm>
          <a:prstGeom prst="rect">
            <a:avLst/>
          </a:prstGeom>
          <a:noFill/>
          <a:ln/>
        </p:spPr>
        <p:txBody>
          <a:bodyPr wrap="square" rtlCol="0" anchor="t"/>
          <a:lstStyle/>
          <a:p>
            <a:pPr indent="0" marL="0">
              <a:lnSpc>
                <a:spcPts val="2402"/>
              </a:lnSpc>
              <a:buNone/>
            </a:pPr>
            <a:r>
              <a:rPr lang="en-US" sz="1601" dirty="0">
                <a:solidFill>
                  <a:srgbClr val="00002E"/>
                </a:solidFill>
                <a:latin typeface="PT Sans" pitchFamily="34" charset="0"/>
                <a:ea typeface="PT Sans" pitchFamily="34" charset="-122"/>
                <a:cs typeface="PT Sans" pitchFamily="34" charset="-120"/>
              </a:rPr>
              <a:t>Triple DES uses three 56-bit keys, resulting in an effective key length of 168 bits. The three keys are applied in succession: encryption, decryption, and then encryption again, providing increased resistance to brute-force attacks.</a:t>
            </a:r>
            <a:endParaRPr lang="en-US" sz="1601" dirty="0"/>
          </a:p>
        </p:txBody>
      </p:sp>
      <p:pic>
        <p:nvPicPr>
          <p:cNvPr id="11" name="Image 3" descr="preencoded.png">    </p:cNvPr>
          <p:cNvPicPr>
            <a:picLocks noChangeAspect="1"/>
          </p:cNvPicPr>
          <p:nvPr/>
        </p:nvPicPr>
        <p:blipFill>
          <a:blip r:embed="rId4"/>
          <a:stretch>
            <a:fillRect/>
          </a:stretch>
        </p:blipFill>
        <p:spPr>
          <a:xfrm>
            <a:off x="9574292" y="1692116"/>
            <a:ext cx="3496985" cy="2622709"/>
          </a:xfrm>
          <a:prstGeom prst="rect">
            <a:avLst/>
          </a:prstGeom>
        </p:spPr>
      </p:pic>
      <p:sp>
        <p:nvSpPr>
          <p:cNvPr id="12" name="Text 6"/>
          <p:cNvSpPr/>
          <p:nvPr/>
        </p:nvSpPr>
        <p:spPr>
          <a:xfrm>
            <a:off x="9574292" y="4543544"/>
            <a:ext cx="2392561" cy="299085"/>
          </a:xfrm>
          <a:prstGeom prst="rect">
            <a:avLst/>
          </a:prstGeom>
          <a:noFill/>
          <a:ln/>
        </p:spPr>
        <p:txBody>
          <a:bodyPr wrap="none" rtlCol="0" anchor="t"/>
          <a:lstStyle/>
          <a:p>
            <a:pPr indent="0" marL="0">
              <a:lnSpc>
                <a:spcPts val="2355"/>
              </a:lnSpc>
              <a:buNone/>
            </a:pPr>
            <a:r>
              <a:rPr lang="en-US" sz="1884" b="1" dirty="0">
                <a:solidFill>
                  <a:srgbClr val="00002E"/>
                </a:solidFill>
                <a:latin typeface="Nunito" pitchFamily="34" charset="0"/>
                <a:ea typeface="Nunito" pitchFamily="34" charset="-122"/>
                <a:cs typeface="Nunito" pitchFamily="34" charset="-120"/>
              </a:rPr>
              <a:t>Encryption Process</a:t>
            </a:r>
            <a:endParaRPr lang="en-US" sz="1884" dirty="0"/>
          </a:p>
        </p:txBody>
      </p:sp>
      <p:sp>
        <p:nvSpPr>
          <p:cNvPr id="13" name="Text 7"/>
          <p:cNvSpPr/>
          <p:nvPr/>
        </p:nvSpPr>
        <p:spPr>
          <a:xfrm>
            <a:off x="9574292" y="5045988"/>
            <a:ext cx="3496985" cy="2440305"/>
          </a:xfrm>
          <a:prstGeom prst="rect">
            <a:avLst/>
          </a:prstGeom>
          <a:noFill/>
          <a:ln/>
        </p:spPr>
        <p:txBody>
          <a:bodyPr wrap="square" rtlCol="0" anchor="t"/>
          <a:lstStyle/>
          <a:p>
            <a:pPr indent="0" marL="0">
              <a:lnSpc>
                <a:spcPts val="2402"/>
              </a:lnSpc>
              <a:buNone/>
            </a:pPr>
            <a:r>
              <a:rPr lang="en-US" sz="1601" dirty="0">
                <a:solidFill>
                  <a:srgbClr val="00002E"/>
                </a:solidFill>
                <a:latin typeface="PT Sans" pitchFamily="34" charset="0"/>
                <a:ea typeface="PT Sans" pitchFamily="34" charset="-122"/>
                <a:cs typeface="PT Sans" pitchFamily="34" charset="-120"/>
              </a:rPr>
              <a:t>The Triple DES encryption process involves three rounds of DES encryption, using the three different keys. This approach significantly improves the security compared to the original DES algorithm, as it makes it much more difficult for attackers to recover the plaintext.</a:t>
            </a:r>
            <a:endParaRPr lang="en-US" sz="1601"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3F3FF">
              <a:alpha val="75000"/>
            </a:srgbClr>
          </a:solidFill>
          <a:ln/>
        </p:spPr>
      </p:sp>
      <p:sp>
        <p:nvSpPr>
          <p:cNvPr id="4" name="Text 1"/>
          <p:cNvSpPr/>
          <p:nvPr/>
        </p:nvSpPr>
        <p:spPr>
          <a:xfrm>
            <a:off x="2538532" y="587573"/>
            <a:ext cx="5028009" cy="628412"/>
          </a:xfrm>
          <a:prstGeom prst="rect">
            <a:avLst/>
          </a:prstGeom>
          <a:noFill/>
          <a:ln/>
        </p:spPr>
        <p:txBody>
          <a:bodyPr wrap="none" rtlCol="0" anchor="t"/>
          <a:lstStyle/>
          <a:p>
            <a:pPr indent="0" marL="0">
              <a:lnSpc>
                <a:spcPts val="4949"/>
              </a:lnSpc>
              <a:buNone/>
            </a:pPr>
            <a:r>
              <a:rPr lang="en-US" sz="3959" b="1" dirty="0">
                <a:solidFill>
                  <a:srgbClr val="00002E"/>
                </a:solidFill>
                <a:latin typeface="Nunito" pitchFamily="34" charset="0"/>
                <a:ea typeface="Nunito" pitchFamily="34" charset="-122"/>
                <a:cs typeface="Nunito" pitchFamily="34" charset="-120"/>
              </a:rPr>
              <a:t>3DES ALGORITHM</a:t>
            </a:r>
            <a:endParaRPr lang="en-US" sz="3959" dirty="0"/>
          </a:p>
        </p:txBody>
      </p:sp>
      <p:sp>
        <p:nvSpPr>
          <p:cNvPr id="5" name="Text 2"/>
          <p:cNvSpPr/>
          <p:nvPr/>
        </p:nvSpPr>
        <p:spPr>
          <a:xfrm>
            <a:off x="2538532" y="1536502"/>
            <a:ext cx="3537704" cy="377071"/>
          </a:xfrm>
          <a:prstGeom prst="rect">
            <a:avLst/>
          </a:prstGeom>
          <a:noFill/>
          <a:ln/>
        </p:spPr>
        <p:txBody>
          <a:bodyPr wrap="none" rtlCol="0" anchor="t"/>
          <a:lstStyle/>
          <a:p>
            <a:pPr indent="0" marL="0">
              <a:lnSpc>
                <a:spcPts val="2969"/>
              </a:lnSpc>
              <a:buNone/>
            </a:pPr>
            <a:r>
              <a:rPr lang="en-US" sz="2375" b="1" dirty="0">
                <a:solidFill>
                  <a:srgbClr val="00002E"/>
                </a:solidFill>
                <a:latin typeface="Nunito" pitchFamily="34" charset="0"/>
                <a:ea typeface="Nunito" pitchFamily="34" charset="-122"/>
                <a:cs typeface="Nunito" pitchFamily="34" charset="-120"/>
              </a:rPr>
              <a:t>3DES Encryption Formula</a:t>
            </a:r>
            <a:endParaRPr lang="en-US" sz="2375" dirty="0"/>
          </a:p>
        </p:txBody>
      </p:sp>
      <p:sp>
        <p:nvSpPr>
          <p:cNvPr id="6" name="Text 3"/>
          <p:cNvSpPr/>
          <p:nvPr/>
        </p:nvSpPr>
        <p:spPr>
          <a:xfrm>
            <a:off x="2538532" y="2234089"/>
            <a:ext cx="9553218" cy="641033"/>
          </a:xfrm>
          <a:prstGeom prst="rect">
            <a:avLst/>
          </a:prstGeom>
          <a:noFill/>
          <a:ln/>
        </p:spPr>
        <p:txBody>
          <a:bodyPr wrap="square" rtlCol="0" anchor="t"/>
          <a:lstStyle/>
          <a:p>
            <a:pPr indent="0" marL="0">
              <a:lnSpc>
                <a:spcPts val="2524"/>
              </a:lnSpc>
              <a:buNone/>
            </a:pPr>
            <a:r>
              <a:rPr lang="en-US" sz="1683" dirty="0">
                <a:solidFill>
                  <a:srgbClr val="00002E"/>
                </a:solidFill>
                <a:latin typeface="PT Sans" pitchFamily="34" charset="0"/>
                <a:ea typeface="PT Sans" pitchFamily="34" charset="-122"/>
                <a:cs typeface="PT Sans" pitchFamily="34" charset="-120"/>
              </a:rPr>
              <a:t>3DES uses three 56-bit DES keys, usually referred to as K1K_1K1​, K2K_2K2​, and K3K_3K3​. The plaintext block PPP is encrypted in the following manner:</a:t>
            </a:r>
            <a:endParaRPr lang="en-US" sz="1683" dirty="0"/>
          </a:p>
        </p:txBody>
      </p:sp>
      <p:sp>
        <p:nvSpPr>
          <p:cNvPr id="7" name="Text 4"/>
          <p:cNvSpPr/>
          <p:nvPr/>
        </p:nvSpPr>
        <p:spPr>
          <a:xfrm>
            <a:off x="2538532" y="3115508"/>
            <a:ext cx="9553218" cy="320516"/>
          </a:xfrm>
          <a:prstGeom prst="rect">
            <a:avLst/>
          </a:prstGeom>
          <a:noFill/>
          <a:ln/>
        </p:spPr>
        <p:txBody>
          <a:bodyPr wrap="none" rtlCol="0" anchor="t"/>
          <a:lstStyle/>
          <a:p>
            <a:pPr indent="0" marL="0">
              <a:lnSpc>
                <a:spcPts val="2524"/>
              </a:lnSpc>
              <a:buNone/>
            </a:pPr>
            <a:r>
              <a:rPr lang="en-US" sz="1683" dirty="0">
                <a:solidFill>
                  <a:srgbClr val="00002E"/>
                </a:solidFill>
                <a:latin typeface="PT Sans" pitchFamily="34" charset="0"/>
                <a:ea typeface="PT Sans" pitchFamily="34" charset="-122"/>
                <a:cs typeface="PT Sans" pitchFamily="34" charset="-120"/>
              </a:rPr>
              <a:t>C=EK3​​(DK2​​(EK1​​(P)))</a:t>
            </a:r>
            <a:endParaRPr lang="en-US" sz="1683" dirty="0"/>
          </a:p>
        </p:txBody>
      </p:sp>
      <p:sp>
        <p:nvSpPr>
          <p:cNvPr id="8" name="Text 5"/>
          <p:cNvSpPr/>
          <p:nvPr/>
        </p:nvSpPr>
        <p:spPr>
          <a:xfrm>
            <a:off x="2538532" y="3676412"/>
            <a:ext cx="9553218" cy="320516"/>
          </a:xfrm>
          <a:prstGeom prst="rect">
            <a:avLst/>
          </a:prstGeom>
          <a:noFill/>
          <a:ln/>
        </p:spPr>
        <p:txBody>
          <a:bodyPr wrap="none" rtlCol="0" anchor="t"/>
          <a:lstStyle/>
          <a:p>
            <a:pPr indent="0" marL="0">
              <a:lnSpc>
                <a:spcPts val="2524"/>
              </a:lnSpc>
              <a:buNone/>
            </a:pPr>
            <a:r>
              <a:rPr lang="en-US" sz="1683" dirty="0">
                <a:solidFill>
                  <a:srgbClr val="00002E"/>
                </a:solidFill>
                <a:latin typeface="PT Sans" pitchFamily="34" charset="0"/>
                <a:ea typeface="PT Sans" pitchFamily="34" charset="-122"/>
                <a:cs typeface="PT Sans" pitchFamily="34" charset="-120"/>
              </a:rPr>
              <a:t>Where:</a:t>
            </a:r>
            <a:endParaRPr lang="en-US" sz="1683" dirty="0"/>
          </a:p>
        </p:txBody>
      </p:sp>
      <p:sp>
        <p:nvSpPr>
          <p:cNvPr id="9" name="Text 6"/>
          <p:cNvSpPr/>
          <p:nvPr/>
        </p:nvSpPr>
        <p:spPr>
          <a:xfrm>
            <a:off x="2880241" y="4237315"/>
            <a:ext cx="9211508" cy="320516"/>
          </a:xfrm>
          <a:prstGeom prst="rect">
            <a:avLst/>
          </a:prstGeom>
          <a:noFill/>
          <a:ln/>
        </p:spPr>
        <p:txBody>
          <a:bodyPr wrap="none" rtlCol="0" anchor="t"/>
          <a:lstStyle/>
          <a:p>
            <a:pPr algn="l" marL="342900" indent="-342900">
              <a:lnSpc>
                <a:spcPts val="2524"/>
              </a:lnSpc>
              <a:buSzPct val="100000"/>
              <a:buChar char="•"/>
            </a:pPr>
            <a:r>
              <a:rPr lang="en-US" sz="1683" dirty="0">
                <a:solidFill>
                  <a:srgbClr val="00002E"/>
                </a:solidFill>
                <a:latin typeface="PT Sans" pitchFamily="34" charset="0"/>
                <a:ea typeface="PT Sans" pitchFamily="34" charset="-122"/>
                <a:cs typeface="PT Sans" pitchFamily="34" charset="-120"/>
              </a:rPr>
              <a:t>E represents DES encryption.</a:t>
            </a:r>
            <a:endParaRPr lang="en-US" sz="1683" dirty="0"/>
          </a:p>
        </p:txBody>
      </p:sp>
      <p:sp>
        <p:nvSpPr>
          <p:cNvPr id="10" name="Text 7"/>
          <p:cNvSpPr/>
          <p:nvPr/>
        </p:nvSpPr>
        <p:spPr>
          <a:xfrm>
            <a:off x="2880241" y="4632603"/>
            <a:ext cx="9211508" cy="320516"/>
          </a:xfrm>
          <a:prstGeom prst="rect">
            <a:avLst/>
          </a:prstGeom>
          <a:noFill/>
          <a:ln/>
        </p:spPr>
        <p:txBody>
          <a:bodyPr wrap="none" rtlCol="0" anchor="t"/>
          <a:lstStyle/>
          <a:p>
            <a:pPr algn="l" marL="342900" indent="-342900">
              <a:lnSpc>
                <a:spcPts val="2524"/>
              </a:lnSpc>
              <a:buSzPct val="100000"/>
              <a:buChar char="•"/>
            </a:pPr>
            <a:r>
              <a:rPr lang="en-US" sz="1683" dirty="0">
                <a:solidFill>
                  <a:srgbClr val="00002E"/>
                </a:solidFill>
                <a:latin typeface="PT Sans" pitchFamily="34" charset="0"/>
                <a:ea typeface="PT Sans" pitchFamily="34" charset="-122"/>
                <a:cs typeface="PT Sans" pitchFamily="34" charset="-120"/>
              </a:rPr>
              <a:t>D represents DES decryption.</a:t>
            </a:r>
            <a:endParaRPr lang="en-US" sz="1683" dirty="0"/>
          </a:p>
        </p:txBody>
      </p:sp>
      <p:sp>
        <p:nvSpPr>
          <p:cNvPr id="11" name="Text 8"/>
          <p:cNvSpPr/>
          <p:nvPr/>
        </p:nvSpPr>
        <p:spPr>
          <a:xfrm>
            <a:off x="2880241" y="5027890"/>
            <a:ext cx="9211508" cy="320516"/>
          </a:xfrm>
          <a:prstGeom prst="rect">
            <a:avLst/>
          </a:prstGeom>
          <a:noFill/>
          <a:ln/>
        </p:spPr>
        <p:txBody>
          <a:bodyPr wrap="none" rtlCol="0" anchor="t"/>
          <a:lstStyle/>
          <a:p>
            <a:pPr algn="l" marL="342900" indent="-342900">
              <a:lnSpc>
                <a:spcPts val="2524"/>
              </a:lnSpc>
              <a:buSzPct val="100000"/>
              <a:buChar char="•"/>
            </a:pPr>
            <a:r>
              <a:rPr lang="en-US" sz="1683" dirty="0">
                <a:solidFill>
                  <a:srgbClr val="00002E"/>
                </a:solidFill>
                <a:latin typeface="PT Sans" pitchFamily="34" charset="0"/>
                <a:ea typeface="PT Sans" pitchFamily="34" charset="-122"/>
                <a:cs typeface="PT Sans" pitchFamily="34" charset="-120"/>
              </a:rPr>
              <a:t>P is the plaintext.</a:t>
            </a:r>
            <a:endParaRPr lang="en-US" sz="1683" dirty="0"/>
          </a:p>
        </p:txBody>
      </p:sp>
      <p:sp>
        <p:nvSpPr>
          <p:cNvPr id="12" name="Text 9"/>
          <p:cNvSpPr/>
          <p:nvPr/>
        </p:nvSpPr>
        <p:spPr>
          <a:xfrm>
            <a:off x="2880241" y="5423178"/>
            <a:ext cx="9211508" cy="320516"/>
          </a:xfrm>
          <a:prstGeom prst="rect">
            <a:avLst/>
          </a:prstGeom>
          <a:noFill/>
          <a:ln/>
        </p:spPr>
        <p:txBody>
          <a:bodyPr wrap="none" rtlCol="0" anchor="t"/>
          <a:lstStyle/>
          <a:p>
            <a:pPr algn="l" marL="342900" indent="-342900">
              <a:lnSpc>
                <a:spcPts val="2524"/>
              </a:lnSpc>
              <a:buSzPct val="100000"/>
              <a:buChar char="•"/>
            </a:pPr>
            <a:r>
              <a:rPr lang="en-US" sz="1683" dirty="0">
                <a:solidFill>
                  <a:srgbClr val="00002E"/>
                </a:solidFill>
                <a:latin typeface="PT Sans" pitchFamily="34" charset="0"/>
                <a:ea typeface="PT Sans" pitchFamily="34" charset="-122"/>
                <a:cs typeface="PT Sans" pitchFamily="34" charset="-120"/>
              </a:rPr>
              <a:t>C is the ciphertext.</a:t>
            </a:r>
            <a:endParaRPr lang="en-US" sz="1683" dirty="0"/>
          </a:p>
        </p:txBody>
      </p:sp>
      <p:sp>
        <p:nvSpPr>
          <p:cNvPr id="13" name="Text 10"/>
          <p:cNvSpPr/>
          <p:nvPr/>
        </p:nvSpPr>
        <p:spPr>
          <a:xfrm>
            <a:off x="2538532" y="6064210"/>
            <a:ext cx="3574733" cy="377071"/>
          </a:xfrm>
          <a:prstGeom prst="rect">
            <a:avLst/>
          </a:prstGeom>
          <a:noFill/>
          <a:ln/>
        </p:spPr>
        <p:txBody>
          <a:bodyPr wrap="none" rtlCol="0" anchor="t"/>
          <a:lstStyle/>
          <a:p>
            <a:pPr indent="0" marL="0">
              <a:lnSpc>
                <a:spcPts val="2969"/>
              </a:lnSpc>
              <a:buNone/>
            </a:pPr>
            <a:r>
              <a:rPr lang="en-US" sz="2375" b="1" dirty="0">
                <a:solidFill>
                  <a:srgbClr val="00002E"/>
                </a:solidFill>
                <a:latin typeface="Nunito" pitchFamily="34" charset="0"/>
                <a:ea typeface="Nunito" pitchFamily="34" charset="-122"/>
                <a:cs typeface="Nunito" pitchFamily="34" charset="-120"/>
              </a:rPr>
              <a:t>3DES Decryption Formula</a:t>
            </a:r>
            <a:endParaRPr lang="en-US" sz="2375" dirty="0"/>
          </a:p>
        </p:txBody>
      </p:sp>
      <p:sp>
        <p:nvSpPr>
          <p:cNvPr id="14" name="Text 11"/>
          <p:cNvSpPr/>
          <p:nvPr/>
        </p:nvSpPr>
        <p:spPr>
          <a:xfrm>
            <a:off x="2538532" y="6761798"/>
            <a:ext cx="9553218" cy="320516"/>
          </a:xfrm>
          <a:prstGeom prst="rect">
            <a:avLst/>
          </a:prstGeom>
          <a:noFill/>
          <a:ln/>
        </p:spPr>
        <p:txBody>
          <a:bodyPr wrap="none" rtlCol="0" anchor="t"/>
          <a:lstStyle/>
          <a:p>
            <a:pPr indent="0" marL="0">
              <a:lnSpc>
                <a:spcPts val="2524"/>
              </a:lnSpc>
              <a:buNone/>
            </a:pPr>
            <a:r>
              <a:rPr lang="en-US" sz="1683" dirty="0">
                <a:solidFill>
                  <a:srgbClr val="00002E"/>
                </a:solidFill>
                <a:latin typeface="PT Sans" pitchFamily="34" charset="0"/>
                <a:ea typeface="PT Sans" pitchFamily="34" charset="-122"/>
                <a:cs typeface="PT Sans" pitchFamily="34" charset="-120"/>
              </a:rPr>
              <a:t>The decryption process is the reverse of encryption:</a:t>
            </a:r>
            <a:endParaRPr lang="en-US" sz="1683" dirty="0"/>
          </a:p>
        </p:txBody>
      </p:sp>
      <p:sp>
        <p:nvSpPr>
          <p:cNvPr id="15" name="Text 12"/>
          <p:cNvSpPr/>
          <p:nvPr/>
        </p:nvSpPr>
        <p:spPr>
          <a:xfrm>
            <a:off x="2538532" y="7322701"/>
            <a:ext cx="9553218" cy="320516"/>
          </a:xfrm>
          <a:prstGeom prst="rect">
            <a:avLst/>
          </a:prstGeom>
          <a:noFill/>
          <a:ln/>
        </p:spPr>
        <p:txBody>
          <a:bodyPr wrap="none" rtlCol="0" anchor="t"/>
          <a:lstStyle/>
          <a:p>
            <a:pPr indent="0" marL="0">
              <a:lnSpc>
                <a:spcPts val="2524"/>
              </a:lnSpc>
              <a:buNone/>
            </a:pPr>
            <a:r>
              <a:rPr lang="en-US" sz="1683" dirty="0">
                <a:solidFill>
                  <a:srgbClr val="00002E"/>
                </a:solidFill>
                <a:latin typeface="PT Sans" pitchFamily="34" charset="0"/>
                <a:ea typeface="PT Sans" pitchFamily="34" charset="-122"/>
                <a:cs typeface="PT Sans" pitchFamily="34" charset="-120"/>
              </a:rPr>
              <a:t>P=DK1​​(EK2​​(DK3​​(C)))</a:t>
            </a:r>
            <a:endParaRPr lang="en-US" sz="1683"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3439358" y="477560"/>
            <a:ext cx="2615565" cy="305991"/>
          </a:xfrm>
          <a:prstGeom prst="rect">
            <a:avLst/>
          </a:prstGeom>
          <a:noFill/>
          <a:ln/>
        </p:spPr>
        <p:txBody>
          <a:bodyPr wrap="none" rtlCol="0" anchor="t"/>
          <a:lstStyle/>
          <a:p>
            <a:pPr indent="0" marL="0">
              <a:lnSpc>
                <a:spcPts val="2409"/>
              </a:lnSpc>
              <a:buNone/>
            </a:pPr>
            <a:r>
              <a:rPr lang="en-US" sz="1927" b="1" dirty="0">
                <a:solidFill>
                  <a:srgbClr val="00002E"/>
                </a:solidFill>
                <a:latin typeface="Nunito" pitchFamily="34" charset="0"/>
                <a:ea typeface="Nunito" pitchFamily="34" charset="-122"/>
                <a:cs typeface="Nunito" pitchFamily="34" charset="-120"/>
              </a:rPr>
              <a:t>NUMERICAL EXAMPLE</a:t>
            </a:r>
            <a:endParaRPr lang="en-US" sz="1927" dirty="0"/>
          </a:p>
        </p:txBody>
      </p:sp>
      <p:sp>
        <p:nvSpPr>
          <p:cNvPr id="5" name="Text 2"/>
          <p:cNvSpPr/>
          <p:nvPr/>
        </p:nvSpPr>
        <p:spPr>
          <a:xfrm>
            <a:off x="3439358" y="1130260"/>
            <a:ext cx="7751564" cy="260033"/>
          </a:xfrm>
          <a:prstGeom prst="rect">
            <a:avLst/>
          </a:prstGeom>
          <a:noFill/>
          <a:ln/>
        </p:spPr>
        <p:txBody>
          <a:bodyPr wrap="none" rtlCol="0" anchor="t"/>
          <a:lstStyle/>
          <a:p>
            <a:pPr indent="0" marL="0">
              <a:lnSpc>
                <a:spcPts val="2048"/>
              </a:lnSpc>
              <a:buNone/>
            </a:pPr>
            <a:r>
              <a:rPr lang="en-US" sz="1365" dirty="0">
                <a:solidFill>
                  <a:srgbClr val="00002E"/>
                </a:solidFill>
                <a:latin typeface="PT Sans" pitchFamily="34" charset="0"/>
                <a:ea typeface="PT Sans" pitchFamily="34" charset="-122"/>
                <a:cs typeface="PT Sans" pitchFamily="34" charset="-120"/>
              </a:rPr>
              <a:t>Let's take a simplified example with arbitrary keys and plaintext to understand the process.</a:t>
            </a:r>
            <a:endParaRPr lang="en-US" sz="1365" dirty="0"/>
          </a:p>
        </p:txBody>
      </p:sp>
      <p:sp>
        <p:nvSpPr>
          <p:cNvPr id="6" name="Text 3"/>
          <p:cNvSpPr/>
          <p:nvPr/>
        </p:nvSpPr>
        <p:spPr>
          <a:xfrm>
            <a:off x="3439358" y="1650325"/>
            <a:ext cx="2114074" cy="254913"/>
          </a:xfrm>
          <a:prstGeom prst="rect">
            <a:avLst/>
          </a:prstGeom>
          <a:noFill/>
          <a:ln/>
        </p:spPr>
        <p:txBody>
          <a:bodyPr wrap="none" rtlCol="0" anchor="t"/>
          <a:lstStyle/>
          <a:p>
            <a:pPr indent="0" marL="0">
              <a:lnSpc>
                <a:spcPts val="2008"/>
              </a:lnSpc>
              <a:buNone/>
            </a:pPr>
            <a:r>
              <a:rPr lang="en-US" sz="1606" b="1" dirty="0">
                <a:solidFill>
                  <a:srgbClr val="00002E"/>
                </a:solidFill>
                <a:latin typeface="Nunito" pitchFamily="34" charset="0"/>
                <a:ea typeface="Nunito" pitchFamily="34" charset="-122"/>
                <a:cs typeface="Nunito" pitchFamily="34" charset="-120"/>
              </a:rPr>
              <a:t>Step-by-Step Example</a:t>
            </a:r>
            <a:endParaRPr lang="en-US" sz="1606" dirty="0"/>
          </a:p>
        </p:txBody>
      </p:sp>
      <p:sp>
        <p:nvSpPr>
          <p:cNvPr id="7" name="Shape 4"/>
          <p:cNvSpPr/>
          <p:nvPr/>
        </p:nvSpPr>
        <p:spPr>
          <a:xfrm>
            <a:off x="3439358" y="2360295"/>
            <a:ext cx="390049" cy="390049"/>
          </a:xfrm>
          <a:prstGeom prst="roundRect">
            <a:avLst>
              <a:gd name="adj" fmla="val 80017"/>
            </a:avLst>
          </a:prstGeom>
          <a:solidFill>
            <a:srgbClr val="F3F3FF"/>
          </a:solidFill>
          <a:ln w="15240">
            <a:solidFill>
              <a:srgbClr val="00002E"/>
            </a:solidFill>
            <a:prstDash val="solid"/>
          </a:ln>
        </p:spPr>
      </p:sp>
      <p:sp>
        <p:nvSpPr>
          <p:cNvPr id="8" name="Text 5"/>
          <p:cNvSpPr/>
          <p:nvPr/>
        </p:nvSpPr>
        <p:spPr>
          <a:xfrm>
            <a:off x="3560921" y="2432923"/>
            <a:ext cx="146804" cy="244793"/>
          </a:xfrm>
          <a:prstGeom prst="rect">
            <a:avLst/>
          </a:prstGeom>
          <a:noFill/>
          <a:ln/>
        </p:spPr>
        <p:txBody>
          <a:bodyPr wrap="none" rtlCol="0" anchor="t"/>
          <a:lstStyle/>
          <a:p>
            <a:pPr algn="ctr" indent="0" marL="0">
              <a:lnSpc>
                <a:spcPts val="1927"/>
              </a:lnSpc>
              <a:buNone/>
            </a:pPr>
            <a:r>
              <a:rPr lang="en-US" sz="1927" b="1" dirty="0">
                <a:solidFill>
                  <a:srgbClr val="2D4DF2"/>
                </a:solidFill>
                <a:latin typeface="Nunito" pitchFamily="34" charset="0"/>
                <a:ea typeface="Nunito" pitchFamily="34" charset="-122"/>
                <a:cs typeface="Nunito" pitchFamily="34" charset="-120"/>
              </a:rPr>
              <a:t>1</a:t>
            </a:r>
            <a:endParaRPr lang="en-US" sz="1927" dirty="0"/>
          </a:p>
        </p:txBody>
      </p:sp>
      <p:sp>
        <p:nvSpPr>
          <p:cNvPr id="9" name="Text 6"/>
          <p:cNvSpPr/>
          <p:nvPr/>
        </p:nvSpPr>
        <p:spPr>
          <a:xfrm>
            <a:off x="4002762" y="2360295"/>
            <a:ext cx="2577584" cy="254913"/>
          </a:xfrm>
          <a:prstGeom prst="rect">
            <a:avLst/>
          </a:prstGeom>
          <a:noFill/>
          <a:ln/>
        </p:spPr>
        <p:txBody>
          <a:bodyPr wrap="none" rtlCol="0" anchor="t"/>
          <a:lstStyle/>
          <a:p>
            <a:pPr indent="0" marL="0">
              <a:lnSpc>
                <a:spcPts val="2008"/>
              </a:lnSpc>
              <a:buNone/>
            </a:pPr>
            <a:r>
              <a:rPr lang="en-US" sz="1606" b="1" dirty="0">
                <a:solidFill>
                  <a:srgbClr val="2D4DF2"/>
                </a:solidFill>
                <a:latin typeface="Nunito" pitchFamily="34" charset="0"/>
                <a:ea typeface="Nunito" pitchFamily="34" charset="-122"/>
                <a:cs typeface="Nunito" pitchFamily="34" charset="-120"/>
              </a:rPr>
              <a:t>Choose Keys and Plaintext:</a:t>
            </a:r>
            <a:endParaRPr lang="en-US" sz="1606" dirty="0"/>
          </a:p>
        </p:txBody>
      </p:sp>
      <p:sp>
        <p:nvSpPr>
          <p:cNvPr id="10" name="Text 7"/>
          <p:cNvSpPr/>
          <p:nvPr/>
        </p:nvSpPr>
        <p:spPr>
          <a:xfrm>
            <a:off x="4280059" y="2719149"/>
            <a:ext cx="2948464" cy="260033"/>
          </a:xfrm>
          <a:prstGeom prst="rect">
            <a:avLst/>
          </a:prstGeom>
          <a:noFill/>
          <a:ln/>
        </p:spPr>
        <p:txBody>
          <a:bodyPr wrap="none" rtlCol="0" anchor="t"/>
          <a:lstStyle/>
          <a:p>
            <a:pPr algn="l" marL="3429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K1=0x0123456789ABCDEFK_1</a:t>
            </a:r>
            <a:endParaRPr lang="en-US" sz="1365" dirty="0"/>
          </a:p>
        </p:txBody>
      </p:sp>
      <p:sp>
        <p:nvSpPr>
          <p:cNvPr id="11" name="Text 8"/>
          <p:cNvSpPr/>
          <p:nvPr/>
        </p:nvSpPr>
        <p:spPr>
          <a:xfrm>
            <a:off x="4280059" y="3039785"/>
            <a:ext cx="2948464" cy="260033"/>
          </a:xfrm>
          <a:prstGeom prst="rect">
            <a:avLst/>
          </a:prstGeom>
          <a:noFill/>
          <a:ln/>
        </p:spPr>
        <p:txBody>
          <a:bodyPr wrap="none" rtlCol="0" anchor="t"/>
          <a:lstStyle/>
          <a:p>
            <a:pPr algn="l" marL="3429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K2=0x23456789ABCDEF01K_2</a:t>
            </a:r>
            <a:endParaRPr lang="en-US" sz="1365" dirty="0"/>
          </a:p>
        </p:txBody>
      </p:sp>
      <p:sp>
        <p:nvSpPr>
          <p:cNvPr id="12" name="Text 9"/>
          <p:cNvSpPr/>
          <p:nvPr/>
        </p:nvSpPr>
        <p:spPr>
          <a:xfrm>
            <a:off x="4280059" y="3360420"/>
            <a:ext cx="2948464" cy="260033"/>
          </a:xfrm>
          <a:prstGeom prst="rect">
            <a:avLst/>
          </a:prstGeom>
          <a:noFill/>
          <a:ln/>
        </p:spPr>
        <p:txBody>
          <a:bodyPr wrap="none" rtlCol="0" anchor="t"/>
          <a:lstStyle/>
          <a:p>
            <a:pPr algn="l" marL="3429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K3=0x456789ABCDEF0123K_3 </a:t>
            </a:r>
            <a:endParaRPr lang="en-US" sz="1365" dirty="0"/>
          </a:p>
        </p:txBody>
      </p:sp>
      <p:sp>
        <p:nvSpPr>
          <p:cNvPr id="13" name="Text 10"/>
          <p:cNvSpPr/>
          <p:nvPr/>
        </p:nvSpPr>
        <p:spPr>
          <a:xfrm>
            <a:off x="4280059" y="3681055"/>
            <a:ext cx="2948464" cy="520065"/>
          </a:xfrm>
          <a:prstGeom prst="rect">
            <a:avLst/>
          </a:prstGeom>
          <a:noFill/>
          <a:ln/>
        </p:spPr>
        <p:txBody>
          <a:bodyPr wrap="square" rtlCol="0" anchor="t"/>
          <a:lstStyle/>
          <a:p>
            <a:pPr algn="l" marL="3429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P=0x0123456789ABCDEF (Example plaintext)</a:t>
            </a:r>
            <a:endParaRPr lang="en-US" sz="1365" dirty="0"/>
          </a:p>
        </p:txBody>
      </p:sp>
      <p:sp>
        <p:nvSpPr>
          <p:cNvPr id="14" name="Shape 11"/>
          <p:cNvSpPr/>
          <p:nvPr/>
        </p:nvSpPr>
        <p:spPr>
          <a:xfrm>
            <a:off x="7401877" y="2360295"/>
            <a:ext cx="390049" cy="390049"/>
          </a:xfrm>
          <a:prstGeom prst="roundRect">
            <a:avLst>
              <a:gd name="adj" fmla="val 80017"/>
            </a:avLst>
          </a:prstGeom>
          <a:solidFill>
            <a:srgbClr val="F3F3FF"/>
          </a:solidFill>
          <a:ln w="15240">
            <a:solidFill>
              <a:srgbClr val="00002E"/>
            </a:solidFill>
            <a:prstDash val="solid"/>
          </a:ln>
        </p:spPr>
      </p:sp>
      <p:sp>
        <p:nvSpPr>
          <p:cNvPr id="15" name="Text 12"/>
          <p:cNvSpPr/>
          <p:nvPr/>
        </p:nvSpPr>
        <p:spPr>
          <a:xfrm>
            <a:off x="7523440" y="2432923"/>
            <a:ext cx="146804" cy="244793"/>
          </a:xfrm>
          <a:prstGeom prst="rect">
            <a:avLst/>
          </a:prstGeom>
          <a:noFill/>
          <a:ln/>
        </p:spPr>
        <p:txBody>
          <a:bodyPr wrap="none" rtlCol="0" anchor="t"/>
          <a:lstStyle/>
          <a:p>
            <a:pPr algn="ctr" indent="0" marL="0">
              <a:lnSpc>
                <a:spcPts val="1927"/>
              </a:lnSpc>
              <a:buNone/>
            </a:pPr>
            <a:r>
              <a:rPr lang="en-US" sz="1927" b="1" dirty="0">
                <a:solidFill>
                  <a:srgbClr val="015F98"/>
                </a:solidFill>
                <a:latin typeface="Nunito" pitchFamily="34" charset="0"/>
                <a:ea typeface="Nunito" pitchFamily="34" charset="-122"/>
                <a:cs typeface="Nunito" pitchFamily="34" charset="-120"/>
              </a:rPr>
              <a:t>2</a:t>
            </a:r>
            <a:endParaRPr lang="en-US" sz="1927" dirty="0"/>
          </a:p>
        </p:txBody>
      </p:sp>
      <p:sp>
        <p:nvSpPr>
          <p:cNvPr id="16" name="Text 13"/>
          <p:cNvSpPr/>
          <p:nvPr/>
        </p:nvSpPr>
        <p:spPr>
          <a:xfrm>
            <a:off x="7965281" y="2360295"/>
            <a:ext cx="2997994" cy="305991"/>
          </a:xfrm>
          <a:prstGeom prst="rect">
            <a:avLst/>
          </a:prstGeom>
          <a:noFill/>
          <a:ln/>
        </p:spPr>
        <p:txBody>
          <a:bodyPr wrap="none" rtlCol="0" anchor="t"/>
          <a:lstStyle/>
          <a:p>
            <a:pPr indent="0" marL="0">
              <a:lnSpc>
                <a:spcPts val="2409"/>
              </a:lnSpc>
              <a:buNone/>
            </a:pPr>
            <a:r>
              <a:rPr lang="en-US" sz="1927" b="1" dirty="0">
                <a:solidFill>
                  <a:srgbClr val="015F98"/>
                </a:solidFill>
                <a:latin typeface="Nunito" pitchFamily="34" charset="0"/>
                <a:ea typeface="Nunito" pitchFamily="34" charset="-122"/>
                <a:cs typeface="Nunito" pitchFamily="34" charset="-120"/>
              </a:rPr>
              <a:t>First Encryption (with K1​):</a:t>
            </a:r>
            <a:endParaRPr lang="en-US" sz="1927" dirty="0"/>
          </a:p>
        </p:txBody>
      </p:sp>
      <p:sp>
        <p:nvSpPr>
          <p:cNvPr id="17" name="Text 14"/>
          <p:cNvSpPr/>
          <p:nvPr/>
        </p:nvSpPr>
        <p:spPr>
          <a:xfrm>
            <a:off x="8242578" y="2770227"/>
            <a:ext cx="2948464" cy="260033"/>
          </a:xfrm>
          <a:prstGeom prst="rect">
            <a:avLst/>
          </a:prstGeom>
          <a:noFill/>
          <a:ln/>
        </p:spPr>
        <p:txBody>
          <a:bodyPr wrap="none" rtlCol="0" anchor="t"/>
          <a:lstStyle/>
          <a:p>
            <a:pPr algn="l" marL="3429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Encrypt plaintext P with key K1:</a:t>
            </a:r>
            <a:endParaRPr lang="en-US" sz="1365" dirty="0"/>
          </a:p>
        </p:txBody>
      </p:sp>
      <p:sp>
        <p:nvSpPr>
          <p:cNvPr id="18" name="Text 15"/>
          <p:cNvSpPr/>
          <p:nvPr/>
        </p:nvSpPr>
        <p:spPr>
          <a:xfrm>
            <a:off x="7965281" y="3134201"/>
            <a:ext cx="3225760" cy="260033"/>
          </a:xfrm>
          <a:prstGeom prst="rect">
            <a:avLst/>
          </a:prstGeom>
          <a:noFill/>
          <a:ln/>
        </p:spPr>
        <p:txBody>
          <a:bodyPr wrap="none" rtlCol="0" anchor="t"/>
          <a:lstStyle/>
          <a:p>
            <a:pPr indent="0" marL="0">
              <a:lnSpc>
                <a:spcPts val="2048"/>
              </a:lnSpc>
              <a:buNone/>
            </a:pPr>
            <a:r>
              <a:rPr lang="en-US" sz="1365" dirty="0">
                <a:solidFill>
                  <a:srgbClr val="00002E"/>
                </a:solidFill>
                <a:latin typeface="PT Sans" pitchFamily="34" charset="0"/>
                <a:ea typeface="PT Sans" pitchFamily="34" charset="-122"/>
                <a:cs typeface="PT Sans" pitchFamily="34" charset="-120"/>
              </a:rPr>
              <a:t>    C1=EK1(P)</a:t>
            </a:r>
            <a:endParaRPr lang="en-US" sz="1365" dirty="0"/>
          </a:p>
        </p:txBody>
      </p:sp>
      <p:sp>
        <p:nvSpPr>
          <p:cNvPr id="19" name="Text 16"/>
          <p:cNvSpPr/>
          <p:nvPr/>
        </p:nvSpPr>
        <p:spPr>
          <a:xfrm>
            <a:off x="7965281" y="3498175"/>
            <a:ext cx="3225760" cy="520065"/>
          </a:xfrm>
          <a:prstGeom prst="rect">
            <a:avLst/>
          </a:prstGeom>
          <a:noFill/>
          <a:ln/>
        </p:spPr>
        <p:txBody>
          <a:bodyPr wrap="square" rtlCol="0" anchor="t"/>
          <a:lstStyle/>
          <a:p>
            <a:pPr indent="0" marL="0">
              <a:lnSpc>
                <a:spcPts val="2048"/>
              </a:lnSpc>
              <a:buNone/>
            </a:pPr>
            <a:r>
              <a:rPr lang="en-US" sz="1365" dirty="0">
                <a:solidFill>
                  <a:srgbClr val="00002E"/>
                </a:solidFill>
                <a:latin typeface="PT Sans" pitchFamily="34" charset="0"/>
                <a:ea typeface="PT Sans" pitchFamily="34" charset="-122"/>
                <a:cs typeface="PT Sans" pitchFamily="34" charset="-120"/>
              </a:rPr>
              <a:t> Suppose this results in: C1=0x85E813540F0AB405</a:t>
            </a:r>
            <a:endParaRPr lang="en-US" sz="1365" dirty="0"/>
          </a:p>
        </p:txBody>
      </p:sp>
      <p:sp>
        <p:nvSpPr>
          <p:cNvPr id="20" name="Shape 17"/>
          <p:cNvSpPr/>
          <p:nvPr/>
        </p:nvSpPr>
        <p:spPr>
          <a:xfrm>
            <a:off x="3439358" y="4569500"/>
            <a:ext cx="390049" cy="390049"/>
          </a:xfrm>
          <a:prstGeom prst="roundRect">
            <a:avLst>
              <a:gd name="adj" fmla="val 80017"/>
            </a:avLst>
          </a:prstGeom>
          <a:solidFill>
            <a:srgbClr val="F3F3FF"/>
          </a:solidFill>
          <a:ln w="15240">
            <a:solidFill>
              <a:srgbClr val="00002E"/>
            </a:solidFill>
            <a:prstDash val="solid"/>
          </a:ln>
        </p:spPr>
      </p:sp>
      <p:sp>
        <p:nvSpPr>
          <p:cNvPr id="21" name="Text 18"/>
          <p:cNvSpPr/>
          <p:nvPr/>
        </p:nvSpPr>
        <p:spPr>
          <a:xfrm>
            <a:off x="3560921" y="4642128"/>
            <a:ext cx="146804" cy="244793"/>
          </a:xfrm>
          <a:prstGeom prst="rect">
            <a:avLst/>
          </a:prstGeom>
          <a:noFill/>
          <a:ln/>
        </p:spPr>
        <p:txBody>
          <a:bodyPr wrap="none" rtlCol="0" anchor="t"/>
          <a:lstStyle/>
          <a:p>
            <a:pPr algn="ctr" indent="0" marL="0">
              <a:lnSpc>
                <a:spcPts val="1927"/>
              </a:lnSpc>
              <a:buNone/>
            </a:pPr>
            <a:r>
              <a:rPr lang="en-US" sz="1927" b="1" dirty="0">
                <a:solidFill>
                  <a:srgbClr val="AD1F96"/>
                </a:solidFill>
                <a:latin typeface="Nunito" pitchFamily="34" charset="0"/>
                <a:ea typeface="Nunito" pitchFamily="34" charset="-122"/>
                <a:cs typeface="Nunito" pitchFamily="34" charset="-120"/>
              </a:rPr>
              <a:t>3</a:t>
            </a:r>
            <a:endParaRPr lang="en-US" sz="1927" dirty="0"/>
          </a:p>
        </p:txBody>
      </p:sp>
      <p:sp>
        <p:nvSpPr>
          <p:cNvPr id="22" name="Text 19"/>
          <p:cNvSpPr/>
          <p:nvPr/>
        </p:nvSpPr>
        <p:spPr>
          <a:xfrm>
            <a:off x="4002762" y="4569500"/>
            <a:ext cx="2786063" cy="254913"/>
          </a:xfrm>
          <a:prstGeom prst="rect">
            <a:avLst/>
          </a:prstGeom>
          <a:noFill/>
          <a:ln/>
        </p:spPr>
        <p:txBody>
          <a:bodyPr wrap="none" rtlCol="0" anchor="t"/>
          <a:lstStyle/>
          <a:p>
            <a:pPr indent="0" marL="0">
              <a:lnSpc>
                <a:spcPts val="2008"/>
              </a:lnSpc>
              <a:buNone/>
            </a:pPr>
            <a:r>
              <a:rPr lang="en-US" sz="1606" b="1" dirty="0">
                <a:solidFill>
                  <a:srgbClr val="AD1F96"/>
                </a:solidFill>
                <a:latin typeface="Nunito" pitchFamily="34" charset="0"/>
                <a:ea typeface="Nunito" pitchFamily="34" charset="-122"/>
                <a:cs typeface="Nunito" pitchFamily="34" charset="-120"/>
              </a:rPr>
              <a:t>Second Decryption (with K2​):</a:t>
            </a:r>
            <a:endParaRPr lang="en-US" sz="1606" dirty="0"/>
          </a:p>
        </p:txBody>
      </p:sp>
      <p:sp>
        <p:nvSpPr>
          <p:cNvPr id="23" name="Text 20"/>
          <p:cNvSpPr/>
          <p:nvPr/>
        </p:nvSpPr>
        <p:spPr>
          <a:xfrm>
            <a:off x="4280059" y="4928354"/>
            <a:ext cx="2948464" cy="260033"/>
          </a:xfrm>
          <a:prstGeom prst="rect">
            <a:avLst/>
          </a:prstGeom>
          <a:noFill/>
          <a:ln/>
        </p:spPr>
        <p:txBody>
          <a:bodyPr wrap="none" rtlCol="0" anchor="t"/>
          <a:lstStyle/>
          <a:p>
            <a:pPr algn="l" marL="3429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Decrypt the result C1 with key K2​: </a:t>
            </a:r>
            <a:endParaRPr lang="en-US" sz="1365" dirty="0"/>
          </a:p>
        </p:txBody>
      </p:sp>
      <p:sp>
        <p:nvSpPr>
          <p:cNvPr id="24" name="Text 21"/>
          <p:cNvSpPr/>
          <p:nvPr/>
        </p:nvSpPr>
        <p:spPr>
          <a:xfrm>
            <a:off x="4280059" y="5248989"/>
            <a:ext cx="2948464" cy="260033"/>
          </a:xfrm>
          <a:prstGeom prst="rect">
            <a:avLst/>
          </a:prstGeom>
          <a:noFill/>
          <a:ln/>
        </p:spPr>
        <p:txBody>
          <a:bodyPr wrap="none" rtlCol="0" anchor="t"/>
          <a:lstStyle/>
          <a:p>
            <a:pPr algn="l" marL="3429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C2=DK2(C1)</a:t>
            </a:r>
            <a:endParaRPr lang="en-US" sz="1365" dirty="0"/>
          </a:p>
        </p:txBody>
      </p:sp>
      <p:sp>
        <p:nvSpPr>
          <p:cNvPr id="25" name="Text 22"/>
          <p:cNvSpPr/>
          <p:nvPr/>
        </p:nvSpPr>
        <p:spPr>
          <a:xfrm>
            <a:off x="4280059" y="5569625"/>
            <a:ext cx="2948464" cy="520065"/>
          </a:xfrm>
          <a:prstGeom prst="rect">
            <a:avLst/>
          </a:prstGeom>
          <a:noFill/>
          <a:ln/>
        </p:spPr>
        <p:txBody>
          <a:bodyPr wrap="square" rtlCol="0" anchor="t"/>
          <a:lstStyle/>
          <a:p>
            <a:pPr algn="l" marL="3429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 Suppose this results in: C2=0x29C3505F571420F6</a:t>
            </a:r>
            <a:endParaRPr lang="en-US" sz="1365" dirty="0"/>
          </a:p>
        </p:txBody>
      </p:sp>
      <p:sp>
        <p:nvSpPr>
          <p:cNvPr id="26" name="Shape 23"/>
          <p:cNvSpPr/>
          <p:nvPr/>
        </p:nvSpPr>
        <p:spPr>
          <a:xfrm>
            <a:off x="7401877" y="4569500"/>
            <a:ext cx="390049" cy="390049"/>
          </a:xfrm>
          <a:prstGeom prst="roundRect">
            <a:avLst>
              <a:gd name="adj" fmla="val 80017"/>
            </a:avLst>
          </a:prstGeom>
          <a:solidFill>
            <a:srgbClr val="F3F3FF"/>
          </a:solidFill>
          <a:ln w="15240">
            <a:solidFill>
              <a:srgbClr val="00002E"/>
            </a:solidFill>
            <a:prstDash val="solid"/>
          </a:ln>
        </p:spPr>
      </p:sp>
      <p:sp>
        <p:nvSpPr>
          <p:cNvPr id="27" name="Text 24"/>
          <p:cNvSpPr/>
          <p:nvPr/>
        </p:nvSpPr>
        <p:spPr>
          <a:xfrm>
            <a:off x="7523440" y="4642128"/>
            <a:ext cx="146804" cy="244793"/>
          </a:xfrm>
          <a:prstGeom prst="rect">
            <a:avLst/>
          </a:prstGeom>
          <a:noFill/>
          <a:ln/>
        </p:spPr>
        <p:txBody>
          <a:bodyPr wrap="none" rtlCol="0" anchor="t"/>
          <a:lstStyle/>
          <a:p>
            <a:pPr algn="ctr" indent="0" marL="0">
              <a:lnSpc>
                <a:spcPts val="1927"/>
              </a:lnSpc>
              <a:buNone/>
            </a:pPr>
            <a:r>
              <a:rPr lang="en-US" sz="1927" b="1" dirty="0">
                <a:solidFill>
                  <a:srgbClr val="2D4DF2"/>
                </a:solidFill>
                <a:latin typeface="Nunito" pitchFamily="34" charset="0"/>
                <a:ea typeface="Nunito" pitchFamily="34" charset="-122"/>
                <a:cs typeface="Nunito" pitchFamily="34" charset="-120"/>
              </a:rPr>
              <a:t>4</a:t>
            </a:r>
            <a:endParaRPr lang="en-US" sz="1927" dirty="0"/>
          </a:p>
        </p:txBody>
      </p:sp>
      <p:sp>
        <p:nvSpPr>
          <p:cNvPr id="28" name="Text 25"/>
          <p:cNvSpPr/>
          <p:nvPr/>
        </p:nvSpPr>
        <p:spPr>
          <a:xfrm>
            <a:off x="7965281" y="4569500"/>
            <a:ext cx="3093244" cy="305991"/>
          </a:xfrm>
          <a:prstGeom prst="rect">
            <a:avLst/>
          </a:prstGeom>
          <a:noFill/>
          <a:ln/>
        </p:spPr>
        <p:txBody>
          <a:bodyPr wrap="none" rtlCol="0" anchor="t"/>
          <a:lstStyle/>
          <a:p>
            <a:pPr indent="0" marL="0">
              <a:lnSpc>
                <a:spcPts val="2409"/>
              </a:lnSpc>
              <a:buNone/>
            </a:pPr>
            <a:r>
              <a:rPr lang="en-US" sz="1927" b="1" dirty="0">
                <a:solidFill>
                  <a:srgbClr val="2D4DF2"/>
                </a:solidFill>
                <a:latin typeface="Nunito" pitchFamily="34" charset="0"/>
                <a:ea typeface="Nunito" pitchFamily="34" charset="-122"/>
                <a:cs typeface="Nunito" pitchFamily="34" charset="-120"/>
              </a:rPr>
              <a:t>Third Encryption (with K3​):</a:t>
            </a:r>
            <a:endParaRPr lang="en-US" sz="1927" dirty="0"/>
          </a:p>
        </p:txBody>
      </p:sp>
      <p:sp>
        <p:nvSpPr>
          <p:cNvPr id="29" name="Text 26"/>
          <p:cNvSpPr/>
          <p:nvPr/>
        </p:nvSpPr>
        <p:spPr>
          <a:xfrm>
            <a:off x="8242578" y="4979432"/>
            <a:ext cx="2948464" cy="520065"/>
          </a:xfrm>
          <a:prstGeom prst="rect">
            <a:avLst/>
          </a:prstGeom>
          <a:noFill/>
          <a:ln/>
        </p:spPr>
        <p:txBody>
          <a:bodyPr wrap="square" rtlCol="0" anchor="t"/>
          <a:lstStyle/>
          <a:p>
            <a:pPr algn="l" marL="3429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Encrypt the result C2 with key K3​: C=EK3(C2)</a:t>
            </a:r>
            <a:endParaRPr lang="en-US" sz="1365" dirty="0"/>
          </a:p>
        </p:txBody>
      </p:sp>
      <p:sp>
        <p:nvSpPr>
          <p:cNvPr id="30" name="Text 27"/>
          <p:cNvSpPr/>
          <p:nvPr/>
        </p:nvSpPr>
        <p:spPr>
          <a:xfrm>
            <a:off x="8242578" y="5560100"/>
            <a:ext cx="2948464" cy="520065"/>
          </a:xfrm>
          <a:prstGeom prst="rect">
            <a:avLst/>
          </a:prstGeom>
          <a:noFill/>
          <a:ln/>
        </p:spPr>
        <p:txBody>
          <a:bodyPr wrap="square" rtlCol="0" anchor="t"/>
          <a:lstStyle/>
          <a:p>
            <a:pPr algn="l" marL="3429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 Suppose this results in: C=0xDE82A5F57B5B5479</a:t>
            </a:r>
            <a:endParaRPr lang="en-US" sz="1365" dirty="0"/>
          </a:p>
        </p:txBody>
      </p:sp>
      <p:sp>
        <p:nvSpPr>
          <p:cNvPr id="31" name="Text 28"/>
          <p:cNvSpPr/>
          <p:nvPr/>
        </p:nvSpPr>
        <p:spPr>
          <a:xfrm>
            <a:off x="7965281" y="6184106"/>
            <a:ext cx="3225760" cy="260033"/>
          </a:xfrm>
          <a:prstGeom prst="rect">
            <a:avLst/>
          </a:prstGeom>
          <a:noFill/>
          <a:ln/>
        </p:spPr>
        <p:txBody>
          <a:bodyPr wrap="none" rtlCol="0" anchor="t"/>
          <a:lstStyle/>
          <a:p>
            <a:pPr indent="0" marL="0">
              <a:lnSpc>
                <a:spcPts val="2048"/>
              </a:lnSpc>
              <a:buNone/>
            </a:pPr>
            <a:endParaRPr lang="en-US" sz="1365" dirty="0"/>
          </a:p>
        </p:txBody>
      </p:sp>
      <p:sp>
        <p:nvSpPr>
          <p:cNvPr id="32" name="Shape 29"/>
          <p:cNvSpPr/>
          <p:nvPr/>
        </p:nvSpPr>
        <p:spPr>
          <a:xfrm>
            <a:off x="3439358" y="6812518"/>
            <a:ext cx="390049" cy="390049"/>
          </a:xfrm>
          <a:prstGeom prst="roundRect">
            <a:avLst>
              <a:gd name="adj" fmla="val 80017"/>
            </a:avLst>
          </a:prstGeom>
          <a:solidFill>
            <a:srgbClr val="F3F3FF"/>
          </a:solidFill>
          <a:ln w="15240">
            <a:solidFill>
              <a:srgbClr val="00002E"/>
            </a:solidFill>
            <a:prstDash val="solid"/>
          </a:ln>
        </p:spPr>
      </p:sp>
      <p:sp>
        <p:nvSpPr>
          <p:cNvPr id="33" name="Text 30"/>
          <p:cNvSpPr/>
          <p:nvPr/>
        </p:nvSpPr>
        <p:spPr>
          <a:xfrm>
            <a:off x="3560921" y="6885146"/>
            <a:ext cx="146804" cy="244793"/>
          </a:xfrm>
          <a:prstGeom prst="rect">
            <a:avLst/>
          </a:prstGeom>
          <a:noFill/>
          <a:ln/>
        </p:spPr>
        <p:txBody>
          <a:bodyPr wrap="none" rtlCol="0" anchor="t"/>
          <a:lstStyle/>
          <a:p>
            <a:pPr algn="ctr" indent="0" marL="0">
              <a:lnSpc>
                <a:spcPts val="1927"/>
              </a:lnSpc>
              <a:buNone/>
            </a:pPr>
            <a:r>
              <a:rPr lang="en-US" sz="1927" b="1" dirty="0">
                <a:solidFill>
                  <a:srgbClr val="015F98"/>
                </a:solidFill>
                <a:latin typeface="Nunito" pitchFamily="34" charset="0"/>
                <a:ea typeface="Nunito" pitchFamily="34" charset="-122"/>
                <a:cs typeface="Nunito" pitchFamily="34" charset="-120"/>
              </a:rPr>
              <a:t>5</a:t>
            </a:r>
            <a:endParaRPr lang="en-US" sz="1927" dirty="0"/>
          </a:p>
        </p:txBody>
      </p:sp>
      <p:sp>
        <p:nvSpPr>
          <p:cNvPr id="34" name="Text 31"/>
          <p:cNvSpPr/>
          <p:nvPr/>
        </p:nvSpPr>
        <p:spPr>
          <a:xfrm>
            <a:off x="4002762" y="6812518"/>
            <a:ext cx="2039898" cy="254913"/>
          </a:xfrm>
          <a:prstGeom prst="rect">
            <a:avLst/>
          </a:prstGeom>
          <a:noFill/>
          <a:ln/>
        </p:spPr>
        <p:txBody>
          <a:bodyPr wrap="none" rtlCol="0" anchor="t"/>
          <a:lstStyle/>
          <a:p>
            <a:pPr indent="0" marL="0">
              <a:lnSpc>
                <a:spcPts val="2008"/>
              </a:lnSpc>
              <a:buNone/>
            </a:pPr>
            <a:r>
              <a:rPr lang="en-US" sz="1606" b="1" dirty="0">
                <a:solidFill>
                  <a:srgbClr val="015F98"/>
                </a:solidFill>
                <a:latin typeface="Nunito" pitchFamily="34" charset="0"/>
                <a:ea typeface="Nunito" pitchFamily="34" charset="-122"/>
                <a:cs typeface="Nunito" pitchFamily="34" charset="-120"/>
              </a:rPr>
              <a:t>Ciphertext:</a:t>
            </a:r>
            <a:endParaRPr lang="en-US" sz="1606" dirty="0"/>
          </a:p>
        </p:txBody>
      </p:sp>
      <p:sp>
        <p:nvSpPr>
          <p:cNvPr id="35" name="Text 32"/>
          <p:cNvSpPr/>
          <p:nvPr/>
        </p:nvSpPr>
        <p:spPr>
          <a:xfrm>
            <a:off x="4557474" y="7171373"/>
            <a:ext cx="6633448" cy="260033"/>
          </a:xfrm>
          <a:prstGeom prst="rect">
            <a:avLst/>
          </a:prstGeom>
          <a:noFill/>
          <a:ln/>
        </p:spPr>
        <p:txBody>
          <a:bodyPr wrap="none" rtlCol="0" anchor="t"/>
          <a:lstStyle/>
          <a:p>
            <a:pPr algn="l" lvl="1" marL="6858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The final ciphertext C is:</a:t>
            </a:r>
            <a:endParaRPr lang="en-US" sz="1365" dirty="0"/>
          </a:p>
        </p:txBody>
      </p:sp>
      <p:sp>
        <p:nvSpPr>
          <p:cNvPr id="36" name="Text 33"/>
          <p:cNvSpPr/>
          <p:nvPr/>
        </p:nvSpPr>
        <p:spPr>
          <a:xfrm>
            <a:off x="4557474" y="7492008"/>
            <a:ext cx="6633448" cy="260033"/>
          </a:xfrm>
          <a:prstGeom prst="rect">
            <a:avLst/>
          </a:prstGeom>
          <a:noFill/>
          <a:ln/>
        </p:spPr>
        <p:txBody>
          <a:bodyPr wrap="none" rtlCol="0" anchor="t"/>
          <a:lstStyle/>
          <a:p>
            <a:pPr algn="l" lvl="1" marL="685800" indent="-342900">
              <a:lnSpc>
                <a:spcPts val="2048"/>
              </a:lnSpc>
              <a:buSzPct val="100000"/>
              <a:buChar char="•"/>
            </a:pPr>
            <a:r>
              <a:rPr lang="en-US" sz="1365" dirty="0">
                <a:solidFill>
                  <a:srgbClr val="00002E"/>
                </a:solidFill>
                <a:latin typeface="PT Sans" pitchFamily="34" charset="0"/>
                <a:ea typeface="PT Sans" pitchFamily="34" charset="-122"/>
                <a:cs typeface="PT Sans" pitchFamily="34" charset="-120"/>
              </a:rPr>
              <a:t> C=0xDE82A5F57B5B5479</a:t>
            </a:r>
            <a:endParaRPr lang="en-US" sz="1365" dirty="0"/>
          </a:p>
        </p:txBody>
      </p:sp>
      <p:pic>
        <p:nvPicPr>
          <p:cNvPr id="3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2024-06-16T15:39:32Z</dcterms:created>
  <dcterms:modified xsi:type="dcterms:W3CDTF">2024-06-16T15:39:32Z</dcterms:modified>
</cp:coreProperties>
</file>